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830" r:id="rId5"/>
    <p:sldId id="669" r:id="rId6"/>
    <p:sldId id="827" r:id="rId7"/>
    <p:sldId id="670" r:id="rId8"/>
    <p:sldId id="281" r:id="rId9"/>
    <p:sldId id="258" r:id="rId10"/>
    <p:sldId id="814" r:id="rId11"/>
    <p:sldId id="828" r:id="rId12"/>
    <p:sldId id="781" r:id="rId13"/>
    <p:sldId id="677" r:id="rId14"/>
    <p:sldId id="678" r:id="rId15"/>
    <p:sldId id="755" r:id="rId16"/>
    <p:sldId id="818" r:id="rId17"/>
    <p:sldId id="783" r:id="rId18"/>
    <p:sldId id="819" r:id="rId19"/>
    <p:sldId id="812" r:id="rId20"/>
    <p:sldId id="821" r:id="rId21"/>
    <p:sldId id="825" r:id="rId22"/>
    <p:sldId id="826" r:id="rId23"/>
    <p:sldId id="823" r:id="rId24"/>
    <p:sldId id="829" r:id="rId25"/>
    <p:sldId id="809" r:id="rId26"/>
    <p:sldId id="813" r:id="rId27"/>
    <p:sldId id="810" r:id="rId28"/>
    <p:sldId id="811" r:id="rId29"/>
    <p:sldId id="824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3524" autoAdjust="0"/>
  </p:normalViewPr>
  <p:slideViewPr>
    <p:cSldViewPr snapToGrid="0">
      <p:cViewPr varScale="1">
        <p:scale>
          <a:sx n="81" d="100"/>
          <a:sy n="81" d="100"/>
        </p:scale>
        <p:origin x="7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CAC8A-8BB8-48E5-8EA5-5FC60F3DC91B}" type="datetimeFigureOut">
              <a:rPr lang="fr-FR" smtClean="0"/>
              <a:t>14/05/2024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7E07F-215E-45A6-B9A5-2ACFCF6D9F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181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D9448-E10D-4983-AF85-256BB696C2C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ADA82-6B8B-4B2E-94B5-95E377E082E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1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9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6BDB9-BEBD-4B7B-876B-FA06818375C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0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1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5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4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52FF-1F04-4609-882F-F9789EDBD4B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648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B52FF-1F04-4609-882F-F9789EDBD4B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79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95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25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98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38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32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6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15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70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73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77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38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8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7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59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6BDB9-BEBD-4B7B-876B-FA06818375C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7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ADA82-6B8B-4B2E-94B5-95E377E082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6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29F487-AF00-D985-722C-FD1F4899A4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4B13C-AC60-168B-CCA8-735760A15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177" y="2101499"/>
            <a:ext cx="9639824" cy="1327501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F70C5-9701-A20C-A9DF-EA43C2DD6C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177" y="3674118"/>
            <a:ext cx="9639823" cy="92477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Presenter’s Name</a:t>
            </a:r>
          </a:p>
        </p:txBody>
      </p:sp>
      <p:pic>
        <p:nvPicPr>
          <p:cNvPr id="11" name="Picture 10" descr="A blue and black rectangle&#10;&#10;Description automatically generated">
            <a:extLst>
              <a:ext uri="{FF2B5EF4-FFF2-40B4-BE49-F238E27FC236}">
                <a16:creationId xmlns:a16="http://schemas.microsoft.com/office/drawing/2014/main" id="{E36CA136-DA98-860F-A746-1FFFA8CBC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0"/>
            <a:ext cx="2381250" cy="6858000"/>
          </a:xfrm>
          <a:prstGeom prst="rect">
            <a:avLst/>
          </a:prstGeom>
        </p:spPr>
      </p:pic>
      <p:pic>
        <p:nvPicPr>
          <p:cNvPr id="4" name="Picture 3" descr="A black background with white text and blue and green text&#10;&#10;Description automatically generated">
            <a:extLst>
              <a:ext uri="{FF2B5EF4-FFF2-40B4-BE49-F238E27FC236}">
                <a16:creationId xmlns:a16="http://schemas.microsoft.com/office/drawing/2014/main" id="{F98EFF86-D7B7-05D9-D310-57D4B7AADA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" y="177540"/>
            <a:ext cx="2122571" cy="174641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31FBEE4-E522-4756-6B37-B16B6DA3A5C6}"/>
              </a:ext>
            </a:extLst>
          </p:cNvPr>
          <p:cNvSpPr txBox="1">
            <a:spLocks/>
          </p:cNvSpPr>
          <p:nvPr userDrawn="1"/>
        </p:nvSpPr>
        <p:spPr>
          <a:xfrm>
            <a:off x="647177" y="4844012"/>
            <a:ext cx="3487794" cy="46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CCFE7D4-3E9C-578B-D453-BB79A91839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89" y="453957"/>
            <a:ext cx="1830601" cy="3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0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1941-5042-4D97-BC0B-5DA44D1B4A75}" type="datetime1">
              <a:rPr lang="fr-FR" smtClean="0"/>
              <a:pPr/>
              <a:t>14/05/2024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8F20D-34C6-4C35-9508-49B5899FFCD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" y="-1"/>
            <a:ext cx="12081165" cy="17918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857550"/>
            <a:ext cx="10058400" cy="9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F26CF-0EA5-44B9-BF74-53A0879EF7AA}" type="datetime1">
              <a:rPr lang="fr-FR" smtClean="0"/>
              <a:pPr/>
              <a:t>14/05/2024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8F20D-34C6-4C35-9508-49B5899FFCD9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fond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59" y="692696"/>
            <a:ext cx="12673408" cy="7128792"/>
          </a:xfrm>
          <a:prstGeom prst="rect">
            <a:avLst/>
          </a:prstGeom>
        </p:spPr>
      </p:pic>
      <p:pic>
        <p:nvPicPr>
          <p:cNvPr id="10" name="Image 9" descr="côté_format-paysa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-27384"/>
            <a:ext cx="188792" cy="6885384"/>
          </a:xfrm>
          <a:prstGeom prst="rect">
            <a:avLst/>
          </a:prstGeom>
        </p:spPr>
      </p:pic>
      <p:pic>
        <p:nvPicPr>
          <p:cNvPr id="11" name="Image 10" descr="côté_format-portrai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8515" y="-44624"/>
            <a:ext cx="152168" cy="69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251085-206E-2C7A-AA21-E728DE55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59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00B04-7FD4-9ADC-1652-A94C634FC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0185"/>
            <a:ext cx="10515600" cy="4156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41F6008-80A9-5BA7-0729-EE9D6A360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89039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5A8DD1-31EA-A74F-A7CD-922CE978EC87}" type="datetimeFigureOut">
              <a:rPr lang="en-US" smtClean="0"/>
              <a:pPr/>
              <a:t>5/14/2024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2D379A-66D1-A70C-1DBE-A32522DF0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5118" y="6356350"/>
            <a:ext cx="468682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81EE62-C749-374F-BF9A-1AB470A43984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Picture 9" descr="A blue and green letters on a black background&#10;&#10;Description automatically generated">
            <a:extLst>
              <a:ext uri="{FF2B5EF4-FFF2-40B4-BE49-F238E27FC236}">
                <a16:creationId xmlns:a16="http://schemas.microsoft.com/office/drawing/2014/main" id="{61DB7EF0-00F3-2D52-45ED-770F82C51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228" y="192414"/>
            <a:ext cx="972130" cy="3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02F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19DF-E62A-4F3D-B42E-A32B2E323427}" type="datetime1">
              <a:rPr lang="fr-FR" smtClean="0"/>
              <a:pPr/>
              <a:t>14/05/2024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8F20D-34C6-4C35-9508-49B5899FFCD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6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631" y="4761571"/>
            <a:ext cx="2419408" cy="4795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CB322-72E1-B89F-1C2C-E7A2157F8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40" y="2300576"/>
            <a:ext cx="11212053" cy="132704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The challenges of legal recognition of Agropastoralists land rights in Madagascar</a:t>
            </a:r>
            <a:r>
              <a:rPr lang="fr-FR" sz="4000" dirty="0"/>
              <a:t> </a:t>
            </a:r>
            <a:endParaRPr lang="en-US" sz="4000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38148BC1-731F-423F-B990-6EB2ACBF8FB2}"/>
              </a:ext>
            </a:extLst>
          </p:cNvPr>
          <p:cNvSpPr txBox="1">
            <a:spLocks/>
          </p:cNvSpPr>
          <p:nvPr/>
        </p:nvSpPr>
        <p:spPr>
          <a:xfrm>
            <a:off x="2312697" y="4761571"/>
            <a:ext cx="7347337" cy="132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Oginot Germier Manasoa</a:t>
            </a:r>
            <a:r>
              <a:rPr lang="fr-FR" dirty="0"/>
              <a:t>, 2024 May 14th</a:t>
            </a:r>
          </a:p>
          <a:p>
            <a:r>
              <a:rPr lang="fr-FR" dirty="0"/>
              <a:t>2024 World Bank Land Conference, Washington DC</a:t>
            </a:r>
          </a:p>
        </p:txBody>
      </p:sp>
    </p:spTree>
    <p:extLst>
      <p:ext uri="{BB962C8B-B14F-4D97-AF65-F5344CB8AC3E}">
        <p14:creationId xmlns:p14="http://schemas.microsoft.com/office/powerpoint/2010/main" val="400194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1781C5DA-4934-46ED-90DC-23CE954A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719262"/>
          </a:xfrm>
        </p:spPr>
        <p:txBody>
          <a:bodyPr>
            <a:normAutofit/>
          </a:bodyPr>
          <a:lstStyle/>
          <a:p>
            <a:r>
              <a:rPr lang="fr-FR" dirty="0"/>
              <a:t>Physical </a:t>
            </a:r>
            <a:r>
              <a:rPr lang="fr-FR" dirty="0" err="1"/>
              <a:t>environment</a:t>
            </a:r>
            <a:r>
              <a:rPr lang="fr-FR" dirty="0"/>
              <a:t> of pasturelands</a:t>
            </a:r>
          </a:p>
        </p:txBody>
      </p:sp>
    </p:spTree>
    <p:extLst>
      <p:ext uri="{BB962C8B-B14F-4D97-AF65-F5344CB8AC3E}">
        <p14:creationId xmlns:p14="http://schemas.microsoft.com/office/powerpoint/2010/main" val="333090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6764E-1045-422A-8DBA-1654DA12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7" y="757994"/>
            <a:ext cx="10972800" cy="13254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 – Different from other pastoral areas in Africa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Areas with socially known boundaries (rivers, hills)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Areas of 500 to 5,000 ha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7F66E83-28B9-4CC1-BF89-4ECF0523A215}"/>
              </a:ext>
            </a:extLst>
          </p:cNvPr>
          <p:cNvGrpSpPr/>
          <p:nvPr/>
        </p:nvGrpSpPr>
        <p:grpSpPr>
          <a:xfrm>
            <a:off x="150470" y="3020991"/>
            <a:ext cx="11956649" cy="3847895"/>
            <a:chOff x="0" y="3591225"/>
            <a:chExt cx="10608906" cy="326677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82900F4-2EC9-43CB-9626-1A2E36231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28"/>
            <a:stretch/>
          </p:blipFill>
          <p:spPr>
            <a:xfrm>
              <a:off x="0" y="3591225"/>
              <a:ext cx="5371939" cy="326676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428DD2D-1760-4D13-A6BA-9C4105EB7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47"/>
            <a:stretch/>
          </p:blipFill>
          <p:spPr>
            <a:xfrm>
              <a:off x="5371939" y="3592285"/>
              <a:ext cx="5236967" cy="3265715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C5EF038-C3DF-4F03-9D9F-BB63C2A4F7A4}"/>
              </a:ext>
            </a:extLst>
          </p:cNvPr>
          <p:cNvSpPr txBox="1"/>
          <p:nvPr/>
        </p:nvSpPr>
        <p:spPr>
          <a:xfrm>
            <a:off x="11079914" y="6561093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88845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6764E-1045-422A-8DBA-1654DA12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623" y="450424"/>
            <a:ext cx="10988234" cy="1825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2 – But in some other respects, similar to that of other African countries: </a:t>
            </a:r>
          </a:p>
          <a:p>
            <a:pPr marL="0" indent="0">
              <a:buNone/>
            </a:pPr>
            <a:r>
              <a:rPr lang="en-US" sz="2800" dirty="0"/>
              <a:t>=&gt; rich in several resources (fodder, water, wood, wild animals, etc.)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5FB68C-560C-445E-999C-758031597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4" b="27062"/>
          <a:stretch/>
        </p:blipFill>
        <p:spPr>
          <a:xfrm>
            <a:off x="5888359" y="4765159"/>
            <a:ext cx="6303642" cy="20928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EFDA64-1D61-4AA8-B3E6-32F965C15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4" r="4183" b="17117"/>
          <a:stretch/>
        </p:blipFill>
        <p:spPr>
          <a:xfrm>
            <a:off x="5888359" y="1690687"/>
            <a:ext cx="6359423" cy="30744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902B08-75F5-4C54-8D11-0B44706D4B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7"/>
          <a:stretch/>
        </p:blipFill>
        <p:spPr>
          <a:xfrm>
            <a:off x="153960" y="2497304"/>
            <a:ext cx="5734399" cy="36894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81FD41-2418-4D9A-886D-E9485B19A61B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388991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A201F-2577-4B1D-BE92-BF48880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0"/>
            <a:ext cx="10972800" cy="1143000"/>
          </a:xfrm>
        </p:spPr>
        <p:txBody>
          <a:bodyPr/>
          <a:lstStyle/>
          <a:p>
            <a:r>
              <a:rPr lang="en-US" dirty="0"/>
              <a:t>Actors in charge of management and users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094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9F491561-D908-46F2-BA9F-712759BD4961}"/>
              </a:ext>
            </a:extLst>
          </p:cNvPr>
          <p:cNvSpPr/>
          <p:nvPr/>
        </p:nvSpPr>
        <p:spPr>
          <a:xfrm>
            <a:off x="6869109" y="1888395"/>
            <a:ext cx="4937915" cy="4167676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C7B9A3-0D2A-4953-B8CE-BF748DA5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03" y="76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Within pasturelands: 2 sub-areas to be distinguished </a:t>
            </a:r>
            <a:endParaRPr lang="fr-FR" sz="2800" b="1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082BF0-D312-4D27-8418-22145B1D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821" y="1659066"/>
            <a:ext cx="4086726" cy="1980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400" dirty="0" err="1"/>
              <a:t>Herd</a:t>
            </a:r>
            <a:r>
              <a:rPr lang="fr-FR" sz="2400" dirty="0"/>
              <a:t> </a:t>
            </a:r>
            <a:r>
              <a:rPr lang="fr-FR" sz="2400" dirty="0" err="1"/>
              <a:t>gathering</a:t>
            </a:r>
            <a:r>
              <a:rPr lang="fr-FR" sz="2400" dirty="0"/>
              <a:t> place </a:t>
            </a:r>
          </a:p>
          <a:p>
            <a:pPr marL="0" indent="0">
              <a:buNone/>
            </a:pPr>
            <a:r>
              <a:rPr lang="fr-FR" sz="2400" b="1" dirty="0"/>
              <a:t>Fananganan’omby (F.O)</a:t>
            </a:r>
          </a:p>
          <a:p>
            <a:r>
              <a:rPr lang="en-US" sz="2000" dirty="0"/>
              <a:t>A few hectares</a:t>
            </a:r>
          </a:p>
          <a:p>
            <a:r>
              <a:rPr lang="en-US" sz="2000" dirty="0"/>
              <a:t>Presence of trees </a:t>
            </a:r>
          </a:p>
          <a:p>
            <a:r>
              <a:rPr lang="en-US" sz="2000" dirty="0"/>
              <a:t>Near water (pond, river)</a:t>
            </a:r>
            <a:endParaRPr lang="fr-FR" sz="20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F59F6C7-61FB-4183-851C-7A9E7D0D6484}"/>
              </a:ext>
            </a:extLst>
          </p:cNvPr>
          <p:cNvGrpSpPr/>
          <p:nvPr/>
        </p:nvGrpSpPr>
        <p:grpSpPr>
          <a:xfrm>
            <a:off x="5171744" y="2431971"/>
            <a:ext cx="6376273" cy="3397179"/>
            <a:chOff x="5428924" y="1100138"/>
            <a:chExt cx="6358264" cy="3500437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2502624-9715-4DC1-9CF3-A629036FB402}"/>
                </a:ext>
              </a:extLst>
            </p:cNvPr>
            <p:cNvSpPr/>
            <p:nvPr/>
          </p:nvSpPr>
          <p:spPr>
            <a:xfrm>
              <a:off x="10629757" y="1100138"/>
              <a:ext cx="1157431" cy="3500437"/>
            </a:xfrm>
            <a:custGeom>
              <a:avLst/>
              <a:gdLst>
                <a:gd name="connsiteX0" fmla="*/ 928831 w 1157431"/>
                <a:gd name="connsiteY0" fmla="*/ 0 h 3500437"/>
                <a:gd name="connsiteX1" fmla="*/ 900256 w 1157431"/>
                <a:gd name="connsiteY1" fmla="*/ 71437 h 3500437"/>
                <a:gd name="connsiteX2" fmla="*/ 857393 w 1157431"/>
                <a:gd name="connsiteY2" fmla="*/ 100012 h 3500437"/>
                <a:gd name="connsiteX3" fmla="*/ 843106 w 1157431"/>
                <a:gd name="connsiteY3" fmla="*/ 157162 h 3500437"/>
                <a:gd name="connsiteX4" fmla="*/ 771668 w 1157431"/>
                <a:gd name="connsiteY4" fmla="*/ 314325 h 3500437"/>
                <a:gd name="connsiteX5" fmla="*/ 657368 w 1157431"/>
                <a:gd name="connsiteY5" fmla="*/ 442912 h 3500437"/>
                <a:gd name="connsiteX6" fmla="*/ 600218 w 1157431"/>
                <a:gd name="connsiteY6" fmla="*/ 542925 h 3500437"/>
                <a:gd name="connsiteX7" fmla="*/ 557356 w 1157431"/>
                <a:gd name="connsiteY7" fmla="*/ 571500 h 3500437"/>
                <a:gd name="connsiteX8" fmla="*/ 443056 w 1157431"/>
                <a:gd name="connsiteY8" fmla="*/ 685800 h 3500437"/>
                <a:gd name="connsiteX9" fmla="*/ 385906 w 1157431"/>
                <a:gd name="connsiteY9" fmla="*/ 771525 h 3500437"/>
                <a:gd name="connsiteX10" fmla="*/ 328756 w 1157431"/>
                <a:gd name="connsiteY10" fmla="*/ 742950 h 3500437"/>
                <a:gd name="connsiteX11" fmla="*/ 228743 w 1157431"/>
                <a:gd name="connsiteY11" fmla="*/ 785812 h 3500437"/>
                <a:gd name="connsiteX12" fmla="*/ 157306 w 1157431"/>
                <a:gd name="connsiteY12" fmla="*/ 842962 h 3500437"/>
                <a:gd name="connsiteX13" fmla="*/ 114443 w 1157431"/>
                <a:gd name="connsiteY13" fmla="*/ 885825 h 3500437"/>
                <a:gd name="connsiteX14" fmla="*/ 71581 w 1157431"/>
                <a:gd name="connsiteY14" fmla="*/ 900112 h 3500437"/>
                <a:gd name="connsiteX15" fmla="*/ 28718 w 1157431"/>
                <a:gd name="connsiteY15" fmla="*/ 1042987 h 3500437"/>
                <a:gd name="connsiteX16" fmla="*/ 14431 w 1157431"/>
                <a:gd name="connsiteY16" fmla="*/ 1157287 h 3500437"/>
                <a:gd name="connsiteX17" fmla="*/ 143 w 1157431"/>
                <a:gd name="connsiteY17" fmla="*/ 1200150 h 3500437"/>
                <a:gd name="connsiteX18" fmla="*/ 28718 w 1157431"/>
                <a:gd name="connsiteY18" fmla="*/ 1285875 h 3500437"/>
                <a:gd name="connsiteX19" fmla="*/ 43006 w 1157431"/>
                <a:gd name="connsiteY19" fmla="*/ 1400175 h 3500437"/>
                <a:gd name="connsiteX20" fmla="*/ 57293 w 1157431"/>
                <a:gd name="connsiteY20" fmla="*/ 1643062 h 3500437"/>
                <a:gd name="connsiteX21" fmla="*/ 85868 w 1157431"/>
                <a:gd name="connsiteY21" fmla="*/ 1714500 h 3500437"/>
                <a:gd name="connsiteX22" fmla="*/ 114443 w 1157431"/>
                <a:gd name="connsiteY22" fmla="*/ 1800225 h 3500437"/>
                <a:gd name="connsiteX23" fmla="*/ 128731 w 1157431"/>
                <a:gd name="connsiteY23" fmla="*/ 1857375 h 3500437"/>
                <a:gd name="connsiteX24" fmla="*/ 157306 w 1157431"/>
                <a:gd name="connsiteY24" fmla="*/ 1914525 h 3500437"/>
                <a:gd name="connsiteX25" fmla="*/ 185881 w 1157431"/>
                <a:gd name="connsiteY25" fmla="*/ 1985962 h 3500437"/>
                <a:gd name="connsiteX26" fmla="*/ 257318 w 1157431"/>
                <a:gd name="connsiteY26" fmla="*/ 2143125 h 3500437"/>
                <a:gd name="connsiteX27" fmla="*/ 257318 w 1157431"/>
                <a:gd name="connsiteY27" fmla="*/ 2143125 h 3500437"/>
                <a:gd name="connsiteX28" fmla="*/ 271606 w 1157431"/>
                <a:gd name="connsiteY28" fmla="*/ 2185987 h 3500437"/>
                <a:gd name="connsiteX29" fmla="*/ 385906 w 1157431"/>
                <a:gd name="connsiteY29" fmla="*/ 2200275 h 3500437"/>
                <a:gd name="connsiteX30" fmla="*/ 485918 w 1157431"/>
                <a:gd name="connsiteY30" fmla="*/ 2228850 h 3500437"/>
                <a:gd name="connsiteX31" fmla="*/ 528781 w 1157431"/>
                <a:gd name="connsiteY31" fmla="*/ 2257425 h 3500437"/>
                <a:gd name="connsiteX32" fmla="*/ 557356 w 1157431"/>
                <a:gd name="connsiteY32" fmla="*/ 2343150 h 3500437"/>
                <a:gd name="connsiteX33" fmla="*/ 514493 w 1157431"/>
                <a:gd name="connsiteY33" fmla="*/ 2757487 h 3500437"/>
                <a:gd name="connsiteX34" fmla="*/ 543068 w 1157431"/>
                <a:gd name="connsiteY34" fmla="*/ 2871787 h 3500437"/>
                <a:gd name="connsiteX35" fmla="*/ 585931 w 1157431"/>
                <a:gd name="connsiteY35" fmla="*/ 3014662 h 3500437"/>
                <a:gd name="connsiteX36" fmla="*/ 628793 w 1157431"/>
                <a:gd name="connsiteY36" fmla="*/ 3000375 h 3500437"/>
                <a:gd name="connsiteX37" fmla="*/ 671656 w 1157431"/>
                <a:gd name="connsiteY37" fmla="*/ 3057525 h 3500437"/>
                <a:gd name="connsiteX38" fmla="*/ 757381 w 1157431"/>
                <a:gd name="connsiteY38" fmla="*/ 3100387 h 3500437"/>
                <a:gd name="connsiteX39" fmla="*/ 828818 w 1157431"/>
                <a:gd name="connsiteY39" fmla="*/ 3171825 h 3500437"/>
                <a:gd name="connsiteX40" fmla="*/ 885968 w 1157431"/>
                <a:gd name="connsiteY40" fmla="*/ 3214687 h 3500437"/>
                <a:gd name="connsiteX41" fmla="*/ 914543 w 1157431"/>
                <a:gd name="connsiteY41" fmla="*/ 3257550 h 3500437"/>
                <a:gd name="connsiteX42" fmla="*/ 957406 w 1157431"/>
                <a:gd name="connsiteY42" fmla="*/ 3286125 h 3500437"/>
                <a:gd name="connsiteX43" fmla="*/ 1014556 w 1157431"/>
                <a:gd name="connsiteY43" fmla="*/ 3371850 h 3500437"/>
                <a:gd name="connsiteX44" fmla="*/ 1100281 w 1157431"/>
                <a:gd name="connsiteY44" fmla="*/ 3443287 h 3500437"/>
                <a:gd name="connsiteX45" fmla="*/ 1157431 w 1157431"/>
                <a:gd name="connsiteY45" fmla="*/ 3500437 h 350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57431" h="3500437">
                  <a:moveTo>
                    <a:pt x="928831" y="0"/>
                  </a:moveTo>
                  <a:cubicBezTo>
                    <a:pt x="919306" y="23812"/>
                    <a:pt x="915163" y="50568"/>
                    <a:pt x="900256" y="71437"/>
                  </a:cubicBezTo>
                  <a:cubicBezTo>
                    <a:pt x="890275" y="85410"/>
                    <a:pt x="866918" y="85724"/>
                    <a:pt x="857393" y="100012"/>
                  </a:cubicBezTo>
                  <a:cubicBezTo>
                    <a:pt x="846501" y="116350"/>
                    <a:pt x="849817" y="138708"/>
                    <a:pt x="843106" y="157162"/>
                  </a:cubicBezTo>
                  <a:cubicBezTo>
                    <a:pt x="832281" y="186931"/>
                    <a:pt x="792724" y="277478"/>
                    <a:pt x="771668" y="314325"/>
                  </a:cubicBezTo>
                  <a:cubicBezTo>
                    <a:pt x="721282" y="402499"/>
                    <a:pt x="753809" y="317538"/>
                    <a:pt x="657368" y="442912"/>
                  </a:cubicBezTo>
                  <a:cubicBezTo>
                    <a:pt x="633957" y="473346"/>
                    <a:pt x="623791" y="512616"/>
                    <a:pt x="600218" y="542925"/>
                  </a:cubicBezTo>
                  <a:cubicBezTo>
                    <a:pt x="589676" y="556479"/>
                    <a:pt x="570062" y="559949"/>
                    <a:pt x="557356" y="571500"/>
                  </a:cubicBezTo>
                  <a:cubicBezTo>
                    <a:pt x="517487" y="607745"/>
                    <a:pt x="472944" y="640968"/>
                    <a:pt x="443056" y="685800"/>
                  </a:cubicBezTo>
                  <a:lnTo>
                    <a:pt x="385906" y="771525"/>
                  </a:lnTo>
                  <a:cubicBezTo>
                    <a:pt x="366856" y="762000"/>
                    <a:pt x="349890" y="745592"/>
                    <a:pt x="328756" y="742950"/>
                  </a:cubicBezTo>
                  <a:cubicBezTo>
                    <a:pt x="293027" y="738484"/>
                    <a:pt x="254644" y="766386"/>
                    <a:pt x="228743" y="785812"/>
                  </a:cubicBezTo>
                  <a:cubicBezTo>
                    <a:pt x="204347" y="804109"/>
                    <a:pt x="180256" y="822881"/>
                    <a:pt x="157306" y="842962"/>
                  </a:cubicBezTo>
                  <a:cubicBezTo>
                    <a:pt x="142100" y="856268"/>
                    <a:pt x="131255" y="874617"/>
                    <a:pt x="114443" y="885825"/>
                  </a:cubicBezTo>
                  <a:cubicBezTo>
                    <a:pt x="101912" y="894179"/>
                    <a:pt x="85868" y="895350"/>
                    <a:pt x="71581" y="900112"/>
                  </a:cubicBezTo>
                  <a:cubicBezTo>
                    <a:pt x="3539" y="1002175"/>
                    <a:pt x="6102" y="952519"/>
                    <a:pt x="28718" y="1042987"/>
                  </a:cubicBezTo>
                  <a:cubicBezTo>
                    <a:pt x="23956" y="1081087"/>
                    <a:pt x="21300" y="1119510"/>
                    <a:pt x="14431" y="1157287"/>
                  </a:cubicBezTo>
                  <a:cubicBezTo>
                    <a:pt x="11737" y="1172105"/>
                    <a:pt x="-1520" y="1185182"/>
                    <a:pt x="143" y="1200150"/>
                  </a:cubicBezTo>
                  <a:cubicBezTo>
                    <a:pt x="3469" y="1230086"/>
                    <a:pt x="28718" y="1285875"/>
                    <a:pt x="28718" y="1285875"/>
                  </a:cubicBezTo>
                  <a:cubicBezTo>
                    <a:pt x="33481" y="1323975"/>
                    <a:pt x="39944" y="1361901"/>
                    <a:pt x="43006" y="1400175"/>
                  </a:cubicBezTo>
                  <a:cubicBezTo>
                    <a:pt x="49474" y="1481019"/>
                    <a:pt x="46335" y="1562703"/>
                    <a:pt x="57293" y="1643062"/>
                  </a:cubicBezTo>
                  <a:cubicBezTo>
                    <a:pt x="60758" y="1668474"/>
                    <a:pt x="77103" y="1690397"/>
                    <a:pt x="85868" y="1714500"/>
                  </a:cubicBezTo>
                  <a:cubicBezTo>
                    <a:pt x="96162" y="1742807"/>
                    <a:pt x="105788" y="1771375"/>
                    <a:pt x="114443" y="1800225"/>
                  </a:cubicBezTo>
                  <a:cubicBezTo>
                    <a:pt x="120086" y="1819033"/>
                    <a:pt x="121836" y="1838989"/>
                    <a:pt x="128731" y="1857375"/>
                  </a:cubicBezTo>
                  <a:cubicBezTo>
                    <a:pt x="136209" y="1877317"/>
                    <a:pt x="148656" y="1895062"/>
                    <a:pt x="157306" y="1914525"/>
                  </a:cubicBezTo>
                  <a:cubicBezTo>
                    <a:pt x="167722" y="1937961"/>
                    <a:pt x="176356" y="1962150"/>
                    <a:pt x="185881" y="1985962"/>
                  </a:cubicBezTo>
                  <a:cubicBezTo>
                    <a:pt x="206903" y="2091076"/>
                    <a:pt x="186698" y="2037194"/>
                    <a:pt x="257318" y="2143125"/>
                  </a:cubicBezTo>
                  <a:lnTo>
                    <a:pt x="257318" y="2143125"/>
                  </a:lnTo>
                  <a:cubicBezTo>
                    <a:pt x="262081" y="2157412"/>
                    <a:pt x="257844" y="2179870"/>
                    <a:pt x="271606" y="2185987"/>
                  </a:cubicBezTo>
                  <a:cubicBezTo>
                    <a:pt x="306693" y="2201581"/>
                    <a:pt x="348032" y="2193963"/>
                    <a:pt x="385906" y="2200275"/>
                  </a:cubicBezTo>
                  <a:cubicBezTo>
                    <a:pt x="399645" y="2202565"/>
                    <a:pt x="468928" y="2220355"/>
                    <a:pt x="485918" y="2228850"/>
                  </a:cubicBezTo>
                  <a:cubicBezTo>
                    <a:pt x="501277" y="2236529"/>
                    <a:pt x="514493" y="2247900"/>
                    <a:pt x="528781" y="2257425"/>
                  </a:cubicBezTo>
                  <a:cubicBezTo>
                    <a:pt x="538306" y="2286000"/>
                    <a:pt x="559965" y="2313143"/>
                    <a:pt x="557356" y="2343150"/>
                  </a:cubicBezTo>
                  <a:cubicBezTo>
                    <a:pt x="526271" y="2700622"/>
                    <a:pt x="546857" y="2563307"/>
                    <a:pt x="514493" y="2757487"/>
                  </a:cubicBezTo>
                  <a:cubicBezTo>
                    <a:pt x="524018" y="2795587"/>
                    <a:pt x="532279" y="2834025"/>
                    <a:pt x="543068" y="2871787"/>
                  </a:cubicBezTo>
                  <a:cubicBezTo>
                    <a:pt x="612647" y="3115313"/>
                    <a:pt x="541654" y="2837561"/>
                    <a:pt x="585931" y="3014662"/>
                  </a:cubicBezTo>
                  <a:cubicBezTo>
                    <a:pt x="600218" y="3009900"/>
                    <a:pt x="615323" y="2993640"/>
                    <a:pt x="628793" y="3000375"/>
                  </a:cubicBezTo>
                  <a:cubicBezTo>
                    <a:pt x="650092" y="3011024"/>
                    <a:pt x="654818" y="3040687"/>
                    <a:pt x="671656" y="3057525"/>
                  </a:cubicBezTo>
                  <a:cubicBezTo>
                    <a:pt x="699354" y="3085223"/>
                    <a:pt x="722518" y="3088767"/>
                    <a:pt x="757381" y="3100387"/>
                  </a:cubicBezTo>
                  <a:cubicBezTo>
                    <a:pt x="871683" y="3176589"/>
                    <a:pt x="733565" y="3076572"/>
                    <a:pt x="828818" y="3171825"/>
                  </a:cubicBezTo>
                  <a:cubicBezTo>
                    <a:pt x="845656" y="3188663"/>
                    <a:pt x="866918" y="3200400"/>
                    <a:pt x="885968" y="3214687"/>
                  </a:cubicBezTo>
                  <a:cubicBezTo>
                    <a:pt x="895493" y="3228975"/>
                    <a:pt x="902401" y="3245408"/>
                    <a:pt x="914543" y="3257550"/>
                  </a:cubicBezTo>
                  <a:cubicBezTo>
                    <a:pt x="926685" y="3269692"/>
                    <a:pt x="946098" y="3273202"/>
                    <a:pt x="957406" y="3286125"/>
                  </a:cubicBezTo>
                  <a:cubicBezTo>
                    <a:pt x="980021" y="3311971"/>
                    <a:pt x="985981" y="3352800"/>
                    <a:pt x="1014556" y="3371850"/>
                  </a:cubicBezTo>
                  <a:cubicBezTo>
                    <a:pt x="1120974" y="3442796"/>
                    <a:pt x="990272" y="3351614"/>
                    <a:pt x="1100281" y="3443287"/>
                  </a:cubicBezTo>
                  <a:cubicBezTo>
                    <a:pt x="1159393" y="3492546"/>
                    <a:pt x="1130881" y="3447339"/>
                    <a:pt x="1157431" y="350043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ABB0723-CBD6-424F-87A8-77BC41E5CBDA}"/>
                </a:ext>
              </a:extLst>
            </p:cNvPr>
            <p:cNvSpPr/>
            <p:nvPr/>
          </p:nvSpPr>
          <p:spPr>
            <a:xfrm>
              <a:off x="7419250" y="2230361"/>
              <a:ext cx="514350" cy="861783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34C284A9-9FA4-4C26-B20A-E4EBD697195E}"/>
                </a:ext>
              </a:extLst>
            </p:cNvPr>
            <p:cNvSpPr/>
            <p:nvPr/>
          </p:nvSpPr>
          <p:spPr>
            <a:xfrm>
              <a:off x="5428924" y="2687217"/>
              <a:ext cx="408282" cy="407079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5BCA3A4-1466-4149-9B0E-FFD34BD051E7}"/>
                </a:ext>
              </a:extLst>
            </p:cNvPr>
            <p:cNvSpPr txBox="1"/>
            <p:nvPr/>
          </p:nvSpPr>
          <p:spPr>
            <a:xfrm>
              <a:off x="6026353" y="2740159"/>
              <a:ext cx="1192942" cy="44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Agricultural areas</a:t>
              </a: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0BE28B2A-9B1B-4B28-84F1-0FACEAE6A425}"/>
                </a:ext>
              </a:extLst>
            </p:cNvPr>
            <p:cNvSpPr/>
            <p:nvPr/>
          </p:nvSpPr>
          <p:spPr>
            <a:xfrm>
              <a:off x="10772180" y="2571750"/>
              <a:ext cx="343495" cy="628650"/>
            </a:xfrm>
            <a:custGeom>
              <a:avLst/>
              <a:gdLst>
                <a:gd name="connsiteX0" fmla="*/ 343495 w 343495"/>
                <a:gd name="connsiteY0" fmla="*/ 585788 h 628650"/>
                <a:gd name="connsiteX1" fmla="*/ 343495 w 343495"/>
                <a:gd name="connsiteY1" fmla="*/ 585788 h 628650"/>
                <a:gd name="connsiteX2" fmla="*/ 329208 w 343495"/>
                <a:gd name="connsiteY2" fmla="*/ 328613 h 628650"/>
                <a:gd name="connsiteX3" fmla="*/ 272058 w 343495"/>
                <a:gd name="connsiteY3" fmla="*/ 171450 h 628650"/>
                <a:gd name="connsiteX4" fmla="*/ 229195 w 343495"/>
                <a:gd name="connsiteY4" fmla="*/ 142875 h 628650"/>
                <a:gd name="connsiteX5" fmla="*/ 214908 w 343495"/>
                <a:gd name="connsiteY5" fmla="*/ 100013 h 628650"/>
                <a:gd name="connsiteX6" fmla="*/ 186333 w 343495"/>
                <a:gd name="connsiteY6" fmla="*/ 57150 h 628650"/>
                <a:gd name="connsiteX7" fmla="*/ 157758 w 343495"/>
                <a:gd name="connsiteY7" fmla="*/ 0 h 628650"/>
                <a:gd name="connsiteX8" fmla="*/ 72033 w 343495"/>
                <a:gd name="connsiteY8" fmla="*/ 42863 h 628650"/>
                <a:gd name="connsiteX9" fmla="*/ 57745 w 343495"/>
                <a:gd name="connsiteY9" fmla="*/ 85725 h 628650"/>
                <a:gd name="connsiteX10" fmla="*/ 29170 w 343495"/>
                <a:gd name="connsiteY10" fmla="*/ 128588 h 628650"/>
                <a:gd name="connsiteX11" fmla="*/ 14883 w 343495"/>
                <a:gd name="connsiteY11" fmla="*/ 257175 h 628650"/>
                <a:gd name="connsiteX12" fmla="*/ 43458 w 343495"/>
                <a:gd name="connsiteY12" fmla="*/ 414338 h 628650"/>
                <a:gd name="connsiteX13" fmla="*/ 72033 w 343495"/>
                <a:gd name="connsiteY13" fmla="*/ 457200 h 628650"/>
                <a:gd name="connsiteX14" fmla="*/ 86320 w 343495"/>
                <a:gd name="connsiteY14" fmla="*/ 500063 h 628650"/>
                <a:gd name="connsiteX15" fmla="*/ 143470 w 343495"/>
                <a:gd name="connsiteY15" fmla="*/ 600075 h 628650"/>
                <a:gd name="connsiteX16" fmla="*/ 257770 w 343495"/>
                <a:gd name="connsiteY16" fmla="*/ 628650 h 628650"/>
                <a:gd name="connsiteX17" fmla="*/ 329208 w 343495"/>
                <a:gd name="connsiteY17" fmla="*/ 571500 h 628650"/>
                <a:gd name="connsiteX18" fmla="*/ 343495 w 343495"/>
                <a:gd name="connsiteY18" fmla="*/ 585788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495" h="628650">
                  <a:moveTo>
                    <a:pt x="343495" y="585788"/>
                  </a:moveTo>
                  <a:lnTo>
                    <a:pt x="343495" y="585788"/>
                  </a:lnTo>
                  <a:cubicBezTo>
                    <a:pt x="338733" y="500063"/>
                    <a:pt x="339049" y="413904"/>
                    <a:pt x="329208" y="328613"/>
                  </a:cubicBezTo>
                  <a:cubicBezTo>
                    <a:pt x="323909" y="282684"/>
                    <a:pt x="310419" y="209811"/>
                    <a:pt x="272058" y="171450"/>
                  </a:cubicBezTo>
                  <a:cubicBezTo>
                    <a:pt x="259916" y="159308"/>
                    <a:pt x="243483" y="152400"/>
                    <a:pt x="229195" y="142875"/>
                  </a:cubicBezTo>
                  <a:cubicBezTo>
                    <a:pt x="224433" y="128588"/>
                    <a:pt x="221643" y="113483"/>
                    <a:pt x="214908" y="100013"/>
                  </a:cubicBezTo>
                  <a:cubicBezTo>
                    <a:pt x="207229" y="84654"/>
                    <a:pt x="194852" y="72059"/>
                    <a:pt x="186333" y="57150"/>
                  </a:cubicBezTo>
                  <a:cubicBezTo>
                    <a:pt x="175766" y="38658"/>
                    <a:pt x="167283" y="19050"/>
                    <a:pt x="157758" y="0"/>
                  </a:cubicBezTo>
                  <a:cubicBezTo>
                    <a:pt x="129522" y="9412"/>
                    <a:pt x="92176" y="17684"/>
                    <a:pt x="72033" y="42863"/>
                  </a:cubicBezTo>
                  <a:cubicBezTo>
                    <a:pt x="62625" y="54623"/>
                    <a:pt x="64480" y="72255"/>
                    <a:pt x="57745" y="85725"/>
                  </a:cubicBezTo>
                  <a:cubicBezTo>
                    <a:pt x="50066" y="101084"/>
                    <a:pt x="38695" y="114300"/>
                    <a:pt x="29170" y="128588"/>
                  </a:cubicBezTo>
                  <a:cubicBezTo>
                    <a:pt x="-4167" y="228600"/>
                    <a:pt x="-8930" y="185738"/>
                    <a:pt x="14883" y="257175"/>
                  </a:cubicBezTo>
                  <a:cubicBezTo>
                    <a:pt x="19809" y="296580"/>
                    <a:pt x="21432" y="370287"/>
                    <a:pt x="43458" y="414338"/>
                  </a:cubicBezTo>
                  <a:cubicBezTo>
                    <a:pt x="51137" y="429696"/>
                    <a:pt x="62508" y="442913"/>
                    <a:pt x="72033" y="457200"/>
                  </a:cubicBezTo>
                  <a:cubicBezTo>
                    <a:pt x="76795" y="471488"/>
                    <a:pt x="82183" y="485582"/>
                    <a:pt x="86320" y="500063"/>
                  </a:cubicBezTo>
                  <a:cubicBezTo>
                    <a:pt x="98781" y="543676"/>
                    <a:pt x="93646" y="577428"/>
                    <a:pt x="143470" y="600075"/>
                  </a:cubicBezTo>
                  <a:cubicBezTo>
                    <a:pt x="179222" y="616326"/>
                    <a:pt x="257770" y="628650"/>
                    <a:pt x="257770" y="628650"/>
                  </a:cubicBezTo>
                  <a:cubicBezTo>
                    <a:pt x="290203" y="580001"/>
                    <a:pt x="273998" y="585303"/>
                    <a:pt x="329208" y="571500"/>
                  </a:cubicBezTo>
                  <a:cubicBezTo>
                    <a:pt x="333828" y="570345"/>
                    <a:pt x="341114" y="583407"/>
                    <a:pt x="343495" y="58578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F9656D-2DF3-4D4E-864A-712739A1F023}"/>
              </a:ext>
            </a:extLst>
          </p:cNvPr>
          <p:cNvGrpSpPr/>
          <p:nvPr/>
        </p:nvGrpSpPr>
        <p:grpSpPr>
          <a:xfrm>
            <a:off x="10926420" y="1208296"/>
            <a:ext cx="528637" cy="401637"/>
            <a:chOff x="9644063" y="1423988"/>
            <a:chExt cx="871537" cy="533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E7EF19-155B-4375-8FF4-BD15CA6C3B0E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563BA441-4C61-41B5-BF3A-7A3461EFB403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105BD2A-9309-479A-9C86-46112A505D09}"/>
              </a:ext>
            </a:extLst>
          </p:cNvPr>
          <p:cNvGrpSpPr/>
          <p:nvPr/>
        </p:nvGrpSpPr>
        <p:grpSpPr>
          <a:xfrm>
            <a:off x="10847965" y="6215336"/>
            <a:ext cx="528637" cy="401637"/>
            <a:chOff x="9644063" y="1423988"/>
            <a:chExt cx="871537" cy="53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22EC23-AABA-4A6A-B6EB-C6CC945D95E3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3D5D87C3-336D-40D1-BFA8-4A22E222A009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0804EFF-17D5-47B8-B828-63DC2911282F}"/>
              </a:ext>
            </a:extLst>
          </p:cNvPr>
          <p:cNvGrpSpPr/>
          <p:nvPr/>
        </p:nvGrpSpPr>
        <p:grpSpPr>
          <a:xfrm>
            <a:off x="5248454" y="1422067"/>
            <a:ext cx="398498" cy="341239"/>
            <a:chOff x="9644063" y="1423988"/>
            <a:chExt cx="871537" cy="5334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3D10E3-F015-4982-98C4-0016C2339C82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79A69812-4EC8-4309-9D93-08969F6377EE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A260C91-21EE-45D2-B69D-EB6D218EE787}"/>
              </a:ext>
            </a:extLst>
          </p:cNvPr>
          <p:cNvSpPr txBox="1"/>
          <p:nvPr/>
        </p:nvSpPr>
        <p:spPr>
          <a:xfrm>
            <a:off x="5764542" y="1502478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villages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B8FAF431-22F3-4F52-86F6-62F222FB8920}"/>
              </a:ext>
            </a:extLst>
          </p:cNvPr>
          <p:cNvSpPr/>
          <p:nvPr/>
        </p:nvSpPr>
        <p:spPr>
          <a:xfrm>
            <a:off x="7806802" y="4853321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657A98E0-F469-4A26-B107-B167B607EB7D}"/>
              </a:ext>
            </a:extLst>
          </p:cNvPr>
          <p:cNvSpPr/>
          <p:nvPr/>
        </p:nvSpPr>
        <p:spPr>
          <a:xfrm>
            <a:off x="8277726" y="3240505"/>
            <a:ext cx="410166" cy="417095"/>
          </a:xfrm>
          <a:custGeom>
            <a:avLst/>
            <a:gdLst>
              <a:gd name="connsiteX0" fmla="*/ 80211 w 410166"/>
              <a:gd name="connsiteY0" fmla="*/ 160421 h 417095"/>
              <a:gd name="connsiteX1" fmla="*/ 80211 w 410166"/>
              <a:gd name="connsiteY1" fmla="*/ 160421 h 417095"/>
              <a:gd name="connsiteX2" fmla="*/ 160421 w 410166"/>
              <a:gd name="connsiteY2" fmla="*/ 48127 h 417095"/>
              <a:gd name="connsiteX3" fmla="*/ 208548 w 410166"/>
              <a:gd name="connsiteY3" fmla="*/ 32084 h 417095"/>
              <a:gd name="connsiteX4" fmla="*/ 320842 w 410166"/>
              <a:gd name="connsiteY4" fmla="*/ 0 h 417095"/>
              <a:gd name="connsiteX5" fmla="*/ 368969 w 410166"/>
              <a:gd name="connsiteY5" fmla="*/ 16042 h 417095"/>
              <a:gd name="connsiteX6" fmla="*/ 385011 w 410166"/>
              <a:gd name="connsiteY6" fmla="*/ 224590 h 417095"/>
              <a:gd name="connsiteX7" fmla="*/ 352927 w 410166"/>
              <a:gd name="connsiteY7" fmla="*/ 368969 h 417095"/>
              <a:gd name="connsiteX8" fmla="*/ 320842 w 410166"/>
              <a:gd name="connsiteY8" fmla="*/ 401053 h 417095"/>
              <a:gd name="connsiteX9" fmla="*/ 240632 w 410166"/>
              <a:gd name="connsiteY9" fmla="*/ 417095 h 417095"/>
              <a:gd name="connsiteX10" fmla="*/ 112295 w 410166"/>
              <a:gd name="connsiteY10" fmla="*/ 401053 h 417095"/>
              <a:gd name="connsiteX11" fmla="*/ 64169 w 410166"/>
              <a:gd name="connsiteY11" fmla="*/ 368969 h 417095"/>
              <a:gd name="connsiteX12" fmla="*/ 0 w 410166"/>
              <a:gd name="connsiteY12" fmla="*/ 288758 h 417095"/>
              <a:gd name="connsiteX13" fmla="*/ 16042 w 410166"/>
              <a:gd name="connsiteY13" fmla="*/ 192506 h 417095"/>
              <a:gd name="connsiteX14" fmla="*/ 96253 w 410166"/>
              <a:gd name="connsiteY14" fmla="*/ 144379 h 417095"/>
              <a:gd name="connsiteX15" fmla="*/ 112295 w 410166"/>
              <a:gd name="connsiteY15" fmla="*/ 112295 h 417095"/>
              <a:gd name="connsiteX16" fmla="*/ 128337 w 410166"/>
              <a:gd name="connsiteY16" fmla="*/ 240632 h 417095"/>
              <a:gd name="connsiteX17" fmla="*/ 128337 w 410166"/>
              <a:gd name="connsiteY17" fmla="*/ 176463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0166" h="417095">
                <a:moveTo>
                  <a:pt x="80211" y="160421"/>
                </a:moveTo>
                <a:lnTo>
                  <a:pt x="80211" y="160421"/>
                </a:lnTo>
                <a:cubicBezTo>
                  <a:pt x="106948" y="122990"/>
                  <a:pt x="127894" y="80654"/>
                  <a:pt x="160421" y="48127"/>
                </a:cubicBezTo>
                <a:cubicBezTo>
                  <a:pt x="172378" y="36170"/>
                  <a:pt x="192288" y="36730"/>
                  <a:pt x="208548" y="32084"/>
                </a:cubicBezTo>
                <a:cubicBezTo>
                  <a:pt x="349569" y="-8209"/>
                  <a:pt x="205438" y="38468"/>
                  <a:pt x="320842" y="0"/>
                </a:cubicBezTo>
                <a:cubicBezTo>
                  <a:pt x="336884" y="5347"/>
                  <a:pt x="354469" y="7342"/>
                  <a:pt x="368969" y="16042"/>
                </a:cubicBezTo>
                <a:cubicBezTo>
                  <a:pt x="444838" y="61564"/>
                  <a:pt x="394529" y="143688"/>
                  <a:pt x="385011" y="224590"/>
                </a:cubicBezTo>
                <a:cubicBezTo>
                  <a:pt x="382957" y="242050"/>
                  <a:pt x="370537" y="339619"/>
                  <a:pt x="352927" y="368969"/>
                </a:cubicBezTo>
                <a:cubicBezTo>
                  <a:pt x="345145" y="381938"/>
                  <a:pt x="334744" y="395095"/>
                  <a:pt x="320842" y="401053"/>
                </a:cubicBezTo>
                <a:cubicBezTo>
                  <a:pt x="295780" y="411794"/>
                  <a:pt x="267369" y="411748"/>
                  <a:pt x="240632" y="417095"/>
                </a:cubicBezTo>
                <a:cubicBezTo>
                  <a:pt x="197853" y="411748"/>
                  <a:pt x="153888" y="412396"/>
                  <a:pt x="112295" y="401053"/>
                </a:cubicBezTo>
                <a:cubicBezTo>
                  <a:pt x="93694" y="395980"/>
                  <a:pt x="79224" y="381013"/>
                  <a:pt x="64169" y="368969"/>
                </a:cubicBezTo>
                <a:cubicBezTo>
                  <a:pt x="31516" y="342846"/>
                  <a:pt x="23821" y="324489"/>
                  <a:pt x="0" y="288758"/>
                </a:cubicBezTo>
                <a:cubicBezTo>
                  <a:pt x="5347" y="256674"/>
                  <a:pt x="4621" y="222962"/>
                  <a:pt x="16042" y="192506"/>
                </a:cubicBezTo>
                <a:cubicBezTo>
                  <a:pt x="33935" y="144792"/>
                  <a:pt x="63013" y="169309"/>
                  <a:pt x="96253" y="144379"/>
                </a:cubicBezTo>
                <a:cubicBezTo>
                  <a:pt x="105819" y="137205"/>
                  <a:pt x="106948" y="122990"/>
                  <a:pt x="112295" y="112295"/>
                </a:cubicBezTo>
                <a:lnTo>
                  <a:pt x="128337" y="240632"/>
                </a:lnTo>
                <a:lnTo>
                  <a:pt x="128337" y="176463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CD42A-DD4B-49ED-9D57-FD89B4C8A06C}"/>
              </a:ext>
            </a:extLst>
          </p:cNvPr>
          <p:cNvSpPr/>
          <p:nvPr/>
        </p:nvSpPr>
        <p:spPr>
          <a:xfrm>
            <a:off x="283466" y="4185178"/>
            <a:ext cx="354570" cy="2458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45955B-5144-4383-BBD0-37893D631AC6}"/>
              </a:ext>
            </a:extLst>
          </p:cNvPr>
          <p:cNvSpPr/>
          <p:nvPr/>
        </p:nvSpPr>
        <p:spPr>
          <a:xfrm>
            <a:off x="283466" y="4431755"/>
            <a:ext cx="354570" cy="2704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673191B-12D9-4EE1-86F1-D787C7FDAFC6}"/>
              </a:ext>
            </a:extLst>
          </p:cNvPr>
          <p:cNvGrpSpPr/>
          <p:nvPr/>
        </p:nvGrpSpPr>
        <p:grpSpPr>
          <a:xfrm>
            <a:off x="7494300" y="1950184"/>
            <a:ext cx="528637" cy="401637"/>
            <a:chOff x="9644063" y="1423988"/>
            <a:chExt cx="871537" cy="5334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E613D0-85AA-4382-9E08-531102BA04B1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B8396030-9D71-4C71-B836-5C88A29FAEDA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06317F9-418E-4164-A0EA-2D5DD07E503F}"/>
              </a:ext>
            </a:extLst>
          </p:cNvPr>
          <p:cNvSpPr txBox="1">
            <a:spLocks/>
          </p:cNvSpPr>
          <p:nvPr/>
        </p:nvSpPr>
        <p:spPr>
          <a:xfrm>
            <a:off x="848823" y="4100051"/>
            <a:ext cx="4663036" cy="1954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600" dirty="0" err="1"/>
              <a:t>Herd</a:t>
            </a:r>
            <a:r>
              <a:rPr lang="fr-FR" sz="2600" dirty="0"/>
              <a:t> </a:t>
            </a:r>
            <a:r>
              <a:rPr lang="fr-FR" sz="2600" dirty="0" err="1"/>
              <a:t>grazing</a:t>
            </a:r>
            <a:r>
              <a:rPr lang="fr-FR" sz="2600" dirty="0"/>
              <a:t> areas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600" b="1" dirty="0"/>
              <a:t>Kijana</a:t>
            </a:r>
          </a:p>
          <a:p>
            <a:r>
              <a:rPr lang="en-US" sz="2000" dirty="0"/>
              <a:t>Large areas of savannah</a:t>
            </a:r>
          </a:p>
          <a:p>
            <a:r>
              <a:rPr lang="en-US" sz="2000" dirty="0"/>
              <a:t>More or less wooded </a:t>
            </a:r>
          </a:p>
          <a:p>
            <a:r>
              <a:rPr lang="en-US" sz="2000" dirty="0"/>
              <a:t>Several tens of hectares or hundreds of hectares</a:t>
            </a:r>
            <a:endParaRPr lang="fr-FR" sz="2000" dirty="0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4DDF4345-AB43-47D7-91D9-E5BFE2C5410D}"/>
              </a:ext>
            </a:extLst>
          </p:cNvPr>
          <p:cNvSpPr/>
          <p:nvPr/>
        </p:nvSpPr>
        <p:spPr>
          <a:xfrm>
            <a:off x="5234372" y="2049647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F955D04-5C49-443C-8A88-7A8B17067BF6}"/>
              </a:ext>
            </a:extLst>
          </p:cNvPr>
          <p:cNvSpPr txBox="1"/>
          <p:nvPr/>
        </p:nvSpPr>
        <p:spPr>
          <a:xfrm>
            <a:off x="5797863" y="2121486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ponds</a:t>
            </a: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E15AB8B4-E55F-4D5D-9ED3-0B19E8ECFD3B}"/>
              </a:ext>
            </a:extLst>
          </p:cNvPr>
          <p:cNvSpPr/>
          <p:nvPr/>
        </p:nvSpPr>
        <p:spPr>
          <a:xfrm>
            <a:off x="9603007" y="4226453"/>
            <a:ext cx="374073" cy="317459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55AF55E8-BDF0-4010-9F11-659F7C768A5B}"/>
              </a:ext>
            </a:extLst>
          </p:cNvPr>
          <p:cNvSpPr/>
          <p:nvPr/>
        </p:nvSpPr>
        <p:spPr>
          <a:xfrm>
            <a:off x="5222655" y="2568309"/>
            <a:ext cx="378856" cy="525683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AC6C88B-98C5-443B-8769-8972886A152E}"/>
              </a:ext>
            </a:extLst>
          </p:cNvPr>
          <p:cNvSpPr txBox="1"/>
          <p:nvPr/>
        </p:nvSpPr>
        <p:spPr>
          <a:xfrm>
            <a:off x="5805324" y="2736245"/>
            <a:ext cx="160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herbaceous</a:t>
            </a:r>
            <a:r>
              <a:rPr lang="fr-FR" sz="1200" b="1" dirty="0"/>
              <a:t> or </a:t>
            </a:r>
            <a:r>
              <a:rPr lang="fr-FR" sz="1200" b="1" dirty="0" err="1"/>
              <a:t>shrubby</a:t>
            </a:r>
            <a:r>
              <a:rPr lang="fr-FR" sz="1200" b="1" dirty="0"/>
              <a:t> </a:t>
            </a:r>
            <a:r>
              <a:rPr lang="fr-FR" sz="1200" b="1" dirty="0" err="1"/>
              <a:t>savannahs</a:t>
            </a:r>
            <a:endParaRPr lang="fr-FR" sz="1200" b="1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9F50118A-D2C3-4FFA-8A1C-22A9B19DFD47}"/>
              </a:ext>
            </a:extLst>
          </p:cNvPr>
          <p:cNvSpPr/>
          <p:nvPr/>
        </p:nvSpPr>
        <p:spPr>
          <a:xfrm>
            <a:off x="5189517" y="3372592"/>
            <a:ext cx="371157" cy="440726"/>
          </a:xfrm>
          <a:custGeom>
            <a:avLst/>
            <a:gdLst>
              <a:gd name="connsiteX0" fmla="*/ 0 w 371157"/>
              <a:gd name="connsiteY0" fmla="*/ 178130 h 440726"/>
              <a:gd name="connsiteX1" fmla="*/ 0 w 371157"/>
              <a:gd name="connsiteY1" fmla="*/ 178130 h 440726"/>
              <a:gd name="connsiteX2" fmla="*/ 95002 w 371157"/>
              <a:gd name="connsiteY2" fmla="*/ 130629 h 440726"/>
              <a:gd name="connsiteX3" fmla="*/ 166254 w 371157"/>
              <a:gd name="connsiteY3" fmla="*/ 95003 h 440726"/>
              <a:gd name="connsiteX4" fmla="*/ 249382 w 371157"/>
              <a:gd name="connsiteY4" fmla="*/ 35626 h 440726"/>
              <a:gd name="connsiteX5" fmla="*/ 285008 w 371157"/>
              <a:gd name="connsiteY5" fmla="*/ 11876 h 440726"/>
              <a:gd name="connsiteX6" fmla="*/ 320634 w 371157"/>
              <a:gd name="connsiteY6" fmla="*/ 0 h 440726"/>
              <a:gd name="connsiteX7" fmla="*/ 368135 w 371157"/>
              <a:gd name="connsiteY7" fmla="*/ 11876 h 440726"/>
              <a:gd name="connsiteX8" fmla="*/ 356260 w 371157"/>
              <a:gd name="connsiteY8" fmla="*/ 213756 h 440726"/>
              <a:gd name="connsiteX9" fmla="*/ 368135 w 371157"/>
              <a:gd name="connsiteY9" fmla="*/ 249382 h 440726"/>
              <a:gd name="connsiteX10" fmla="*/ 356260 w 371157"/>
              <a:gd name="connsiteY10" fmla="*/ 403761 h 440726"/>
              <a:gd name="connsiteX11" fmla="*/ 344384 w 371157"/>
              <a:gd name="connsiteY11" fmla="*/ 439387 h 440726"/>
              <a:gd name="connsiteX12" fmla="*/ 308758 w 371157"/>
              <a:gd name="connsiteY12" fmla="*/ 427512 h 440726"/>
              <a:gd name="connsiteX13" fmla="*/ 273132 w 371157"/>
              <a:gd name="connsiteY13" fmla="*/ 391886 h 440726"/>
              <a:gd name="connsiteX14" fmla="*/ 237506 w 371157"/>
              <a:gd name="connsiteY14" fmla="*/ 368135 h 440726"/>
              <a:gd name="connsiteX15" fmla="*/ 190005 w 371157"/>
              <a:gd name="connsiteY15" fmla="*/ 308759 h 440726"/>
              <a:gd name="connsiteX16" fmla="*/ 154379 w 371157"/>
              <a:gd name="connsiteY16" fmla="*/ 285008 h 440726"/>
              <a:gd name="connsiteX17" fmla="*/ 11875 w 371157"/>
              <a:gd name="connsiteY17" fmla="*/ 249382 h 440726"/>
              <a:gd name="connsiteX18" fmla="*/ 0 w 371157"/>
              <a:gd name="connsiteY18" fmla="*/ 178130 h 44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1157" h="440726">
                <a:moveTo>
                  <a:pt x="0" y="178130"/>
                </a:moveTo>
                <a:lnTo>
                  <a:pt x="0" y="178130"/>
                </a:lnTo>
                <a:cubicBezTo>
                  <a:pt x="31667" y="162296"/>
                  <a:pt x="63920" y="147583"/>
                  <a:pt x="95002" y="130629"/>
                </a:cubicBezTo>
                <a:cubicBezTo>
                  <a:pt x="167353" y="91165"/>
                  <a:pt x="94013" y="119083"/>
                  <a:pt x="166254" y="95003"/>
                </a:cubicBezTo>
                <a:cubicBezTo>
                  <a:pt x="250232" y="39017"/>
                  <a:pt x="146247" y="109293"/>
                  <a:pt x="249382" y="35626"/>
                </a:cubicBezTo>
                <a:cubicBezTo>
                  <a:pt x="260996" y="27331"/>
                  <a:pt x="272243" y="18259"/>
                  <a:pt x="285008" y="11876"/>
                </a:cubicBezTo>
                <a:cubicBezTo>
                  <a:pt x="296204" y="6278"/>
                  <a:pt x="308759" y="3959"/>
                  <a:pt x="320634" y="0"/>
                </a:cubicBezTo>
                <a:cubicBezTo>
                  <a:pt x="336468" y="3959"/>
                  <a:pt x="365452" y="-4223"/>
                  <a:pt x="368135" y="11876"/>
                </a:cubicBezTo>
                <a:cubicBezTo>
                  <a:pt x="379217" y="78368"/>
                  <a:pt x="356260" y="146346"/>
                  <a:pt x="356260" y="213756"/>
                </a:cubicBezTo>
                <a:cubicBezTo>
                  <a:pt x="356260" y="226274"/>
                  <a:pt x="364177" y="237507"/>
                  <a:pt x="368135" y="249382"/>
                </a:cubicBezTo>
                <a:cubicBezTo>
                  <a:pt x="364177" y="300842"/>
                  <a:pt x="362662" y="352548"/>
                  <a:pt x="356260" y="403761"/>
                </a:cubicBezTo>
                <a:cubicBezTo>
                  <a:pt x="354707" y="416182"/>
                  <a:pt x="355580" y="433789"/>
                  <a:pt x="344384" y="439387"/>
                </a:cubicBezTo>
                <a:cubicBezTo>
                  <a:pt x="333188" y="444985"/>
                  <a:pt x="320633" y="431470"/>
                  <a:pt x="308758" y="427512"/>
                </a:cubicBezTo>
                <a:cubicBezTo>
                  <a:pt x="296883" y="415637"/>
                  <a:pt x="286034" y="402637"/>
                  <a:pt x="273132" y="391886"/>
                </a:cubicBezTo>
                <a:cubicBezTo>
                  <a:pt x="262168" y="382749"/>
                  <a:pt x="245423" y="380010"/>
                  <a:pt x="237506" y="368135"/>
                </a:cubicBezTo>
                <a:cubicBezTo>
                  <a:pt x="190643" y="297840"/>
                  <a:pt x="265621" y="333964"/>
                  <a:pt x="190005" y="308759"/>
                </a:cubicBezTo>
                <a:cubicBezTo>
                  <a:pt x="178130" y="300842"/>
                  <a:pt x="167421" y="290805"/>
                  <a:pt x="154379" y="285008"/>
                </a:cubicBezTo>
                <a:cubicBezTo>
                  <a:pt x="97921" y="259915"/>
                  <a:pt x="71624" y="259340"/>
                  <a:pt x="11875" y="249382"/>
                </a:cubicBezTo>
                <a:cubicBezTo>
                  <a:pt x="-2880" y="190360"/>
                  <a:pt x="1979" y="190005"/>
                  <a:pt x="0" y="17813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A161E878-5D66-4801-9B22-C8336A1CD3AB}"/>
              </a:ext>
            </a:extLst>
          </p:cNvPr>
          <p:cNvSpPr/>
          <p:nvPr/>
        </p:nvSpPr>
        <p:spPr>
          <a:xfrm>
            <a:off x="8510603" y="1247952"/>
            <a:ext cx="2191766" cy="1661973"/>
          </a:xfrm>
          <a:custGeom>
            <a:avLst/>
            <a:gdLst>
              <a:gd name="connsiteX0" fmla="*/ 0 w 1710047"/>
              <a:gd name="connsiteY0" fmla="*/ 878774 h 973776"/>
              <a:gd name="connsiteX1" fmla="*/ 581891 w 1710047"/>
              <a:gd name="connsiteY1" fmla="*/ 0 h 973776"/>
              <a:gd name="connsiteX2" fmla="*/ 1448789 w 1710047"/>
              <a:gd name="connsiteY2" fmla="*/ 118753 h 973776"/>
              <a:gd name="connsiteX3" fmla="*/ 1710047 w 1710047"/>
              <a:gd name="connsiteY3" fmla="*/ 724394 h 973776"/>
              <a:gd name="connsiteX4" fmla="*/ 1626919 w 1710047"/>
              <a:gd name="connsiteY4" fmla="*/ 961901 h 973776"/>
              <a:gd name="connsiteX5" fmla="*/ 1068779 w 1710047"/>
              <a:gd name="connsiteY5" fmla="*/ 973776 h 973776"/>
              <a:gd name="connsiteX6" fmla="*/ 47501 w 1710047"/>
              <a:gd name="connsiteY6" fmla="*/ 902524 h 97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047" h="973776">
                <a:moveTo>
                  <a:pt x="0" y="878774"/>
                </a:moveTo>
                <a:lnTo>
                  <a:pt x="581891" y="0"/>
                </a:lnTo>
                <a:lnTo>
                  <a:pt x="1448789" y="118753"/>
                </a:lnTo>
                <a:lnTo>
                  <a:pt x="1710047" y="724394"/>
                </a:lnTo>
                <a:lnTo>
                  <a:pt x="1626919" y="961901"/>
                </a:lnTo>
                <a:lnTo>
                  <a:pt x="1068779" y="973776"/>
                </a:lnTo>
                <a:lnTo>
                  <a:pt x="47501" y="902524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F32C626A-F609-4076-B6EB-C43702084C97}"/>
              </a:ext>
            </a:extLst>
          </p:cNvPr>
          <p:cNvSpPr/>
          <p:nvPr/>
        </p:nvSpPr>
        <p:spPr>
          <a:xfrm rot="9434510">
            <a:off x="8483044" y="5078111"/>
            <a:ext cx="1710047" cy="973776"/>
          </a:xfrm>
          <a:custGeom>
            <a:avLst/>
            <a:gdLst>
              <a:gd name="connsiteX0" fmla="*/ 0 w 1710047"/>
              <a:gd name="connsiteY0" fmla="*/ 878774 h 973776"/>
              <a:gd name="connsiteX1" fmla="*/ 581891 w 1710047"/>
              <a:gd name="connsiteY1" fmla="*/ 0 h 973776"/>
              <a:gd name="connsiteX2" fmla="*/ 1448789 w 1710047"/>
              <a:gd name="connsiteY2" fmla="*/ 118753 h 973776"/>
              <a:gd name="connsiteX3" fmla="*/ 1710047 w 1710047"/>
              <a:gd name="connsiteY3" fmla="*/ 724394 h 973776"/>
              <a:gd name="connsiteX4" fmla="*/ 1626919 w 1710047"/>
              <a:gd name="connsiteY4" fmla="*/ 961901 h 973776"/>
              <a:gd name="connsiteX5" fmla="*/ 1068779 w 1710047"/>
              <a:gd name="connsiteY5" fmla="*/ 973776 h 973776"/>
              <a:gd name="connsiteX6" fmla="*/ 47501 w 1710047"/>
              <a:gd name="connsiteY6" fmla="*/ 902524 h 97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047" h="973776">
                <a:moveTo>
                  <a:pt x="0" y="878774"/>
                </a:moveTo>
                <a:lnTo>
                  <a:pt x="581891" y="0"/>
                </a:lnTo>
                <a:lnTo>
                  <a:pt x="1448789" y="118753"/>
                </a:lnTo>
                <a:lnTo>
                  <a:pt x="1710047" y="724394"/>
                </a:lnTo>
                <a:lnTo>
                  <a:pt x="1626919" y="961901"/>
                </a:lnTo>
                <a:lnTo>
                  <a:pt x="1068779" y="973776"/>
                </a:lnTo>
                <a:lnTo>
                  <a:pt x="47501" y="902524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94B052C-DBED-41DB-842D-C2CB25DEA25C}"/>
              </a:ext>
            </a:extLst>
          </p:cNvPr>
          <p:cNvSpPr txBox="1"/>
          <p:nvPr/>
        </p:nvSpPr>
        <p:spPr>
          <a:xfrm>
            <a:off x="5788896" y="3447017"/>
            <a:ext cx="133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</a:t>
            </a:r>
            <a:r>
              <a:rPr lang="fr-FR" sz="1200" b="1" dirty="0" err="1"/>
              <a:t>forest</a:t>
            </a:r>
            <a:endParaRPr lang="fr-FR" sz="1200" b="1" dirty="0"/>
          </a:p>
        </p:txBody>
      </p:sp>
      <p:sp>
        <p:nvSpPr>
          <p:cNvPr id="48" name="Triangle isocèle 47">
            <a:extLst>
              <a:ext uri="{FF2B5EF4-FFF2-40B4-BE49-F238E27FC236}">
                <a16:creationId xmlns:a16="http://schemas.microsoft.com/office/drawing/2014/main" id="{4A21C22F-3A41-4285-AC5F-15DB875E97FB}"/>
              </a:ext>
            </a:extLst>
          </p:cNvPr>
          <p:cNvSpPr/>
          <p:nvPr/>
        </p:nvSpPr>
        <p:spPr>
          <a:xfrm>
            <a:off x="5248454" y="4495122"/>
            <a:ext cx="482028" cy="49799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BF3AAFE-D944-4301-AE40-5A5C84E55E16}"/>
              </a:ext>
            </a:extLst>
          </p:cNvPr>
          <p:cNvSpPr txBox="1"/>
          <p:nvPr/>
        </p:nvSpPr>
        <p:spPr>
          <a:xfrm>
            <a:off x="5722236" y="4560252"/>
            <a:ext cx="1196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:  F.O</a:t>
            </a: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id="{992D5285-5674-43AC-AC8A-989847E715FF}"/>
              </a:ext>
            </a:extLst>
          </p:cNvPr>
          <p:cNvSpPr/>
          <p:nvPr/>
        </p:nvSpPr>
        <p:spPr>
          <a:xfrm>
            <a:off x="8779293" y="2755674"/>
            <a:ext cx="598425" cy="626901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020133C6-DED4-4B1C-A5E9-B94F7C5B1C12}"/>
              </a:ext>
            </a:extLst>
          </p:cNvPr>
          <p:cNvSpPr/>
          <p:nvPr/>
        </p:nvSpPr>
        <p:spPr>
          <a:xfrm>
            <a:off x="8038745" y="4312608"/>
            <a:ext cx="1259675" cy="960916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id="{F625C695-4913-4779-A255-FFDA93D6C52A}"/>
              </a:ext>
            </a:extLst>
          </p:cNvPr>
          <p:cNvSpPr/>
          <p:nvPr/>
        </p:nvSpPr>
        <p:spPr>
          <a:xfrm>
            <a:off x="10680321" y="2448280"/>
            <a:ext cx="856794" cy="931766"/>
          </a:xfrm>
          <a:prstGeom prst="triangl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B710CBD-A31E-44C9-8EDC-834260DFF3BE}"/>
              </a:ext>
            </a:extLst>
          </p:cNvPr>
          <p:cNvGrpSpPr/>
          <p:nvPr/>
        </p:nvGrpSpPr>
        <p:grpSpPr>
          <a:xfrm>
            <a:off x="5173125" y="2435312"/>
            <a:ext cx="6376273" cy="3397179"/>
            <a:chOff x="5428924" y="1100138"/>
            <a:chExt cx="6358264" cy="3500437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751FC5B3-5284-47EF-A6A3-A3A698BF39F1}"/>
                </a:ext>
              </a:extLst>
            </p:cNvPr>
            <p:cNvSpPr/>
            <p:nvPr/>
          </p:nvSpPr>
          <p:spPr>
            <a:xfrm>
              <a:off x="10629757" y="1100138"/>
              <a:ext cx="1157431" cy="3500437"/>
            </a:xfrm>
            <a:custGeom>
              <a:avLst/>
              <a:gdLst>
                <a:gd name="connsiteX0" fmla="*/ 928831 w 1157431"/>
                <a:gd name="connsiteY0" fmla="*/ 0 h 3500437"/>
                <a:gd name="connsiteX1" fmla="*/ 900256 w 1157431"/>
                <a:gd name="connsiteY1" fmla="*/ 71437 h 3500437"/>
                <a:gd name="connsiteX2" fmla="*/ 857393 w 1157431"/>
                <a:gd name="connsiteY2" fmla="*/ 100012 h 3500437"/>
                <a:gd name="connsiteX3" fmla="*/ 843106 w 1157431"/>
                <a:gd name="connsiteY3" fmla="*/ 157162 h 3500437"/>
                <a:gd name="connsiteX4" fmla="*/ 771668 w 1157431"/>
                <a:gd name="connsiteY4" fmla="*/ 314325 h 3500437"/>
                <a:gd name="connsiteX5" fmla="*/ 657368 w 1157431"/>
                <a:gd name="connsiteY5" fmla="*/ 442912 h 3500437"/>
                <a:gd name="connsiteX6" fmla="*/ 600218 w 1157431"/>
                <a:gd name="connsiteY6" fmla="*/ 542925 h 3500437"/>
                <a:gd name="connsiteX7" fmla="*/ 557356 w 1157431"/>
                <a:gd name="connsiteY7" fmla="*/ 571500 h 3500437"/>
                <a:gd name="connsiteX8" fmla="*/ 443056 w 1157431"/>
                <a:gd name="connsiteY8" fmla="*/ 685800 h 3500437"/>
                <a:gd name="connsiteX9" fmla="*/ 385906 w 1157431"/>
                <a:gd name="connsiteY9" fmla="*/ 771525 h 3500437"/>
                <a:gd name="connsiteX10" fmla="*/ 328756 w 1157431"/>
                <a:gd name="connsiteY10" fmla="*/ 742950 h 3500437"/>
                <a:gd name="connsiteX11" fmla="*/ 228743 w 1157431"/>
                <a:gd name="connsiteY11" fmla="*/ 785812 h 3500437"/>
                <a:gd name="connsiteX12" fmla="*/ 157306 w 1157431"/>
                <a:gd name="connsiteY12" fmla="*/ 842962 h 3500437"/>
                <a:gd name="connsiteX13" fmla="*/ 114443 w 1157431"/>
                <a:gd name="connsiteY13" fmla="*/ 885825 h 3500437"/>
                <a:gd name="connsiteX14" fmla="*/ 71581 w 1157431"/>
                <a:gd name="connsiteY14" fmla="*/ 900112 h 3500437"/>
                <a:gd name="connsiteX15" fmla="*/ 28718 w 1157431"/>
                <a:gd name="connsiteY15" fmla="*/ 1042987 h 3500437"/>
                <a:gd name="connsiteX16" fmla="*/ 14431 w 1157431"/>
                <a:gd name="connsiteY16" fmla="*/ 1157287 h 3500437"/>
                <a:gd name="connsiteX17" fmla="*/ 143 w 1157431"/>
                <a:gd name="connsiteY17" fmla="*/ 1200150 h 3500437"/>
                <a:gd name="connsiteX18" fmla="*/ 28718 w 1157431"/>
                <a:gd name="connsiteY18" fmla="*/ 1285875 h 3500437"/>
                <a:gd name="connsiteX19" fmla="*/ 43006 w 1157431"/>
                <a:gd name="connsiteY19" fmla="*/ 1400175 h 3500437"/>
                <a:gd name="connsiteX20" fmla="*/ 57293 w 1157431"/>
                <a:gd name="connsiteY20" fmla="*/ 1643062 h 3500437"/>
                <a:gd name="connsiteX21" fmla="*/ 85868 w 1157431"/>
                <a:gd name="connsiteY21" fmla="*/ 1714500 h 3500437"/>
                <a:gd name="connsiteX22" fmla="*/ 114443 w 1157431"/>
                <a:gd name="connsiteY22" fmla="*/ 1800225 h 3500437"/>
                <a:gd name="connsiteX23" fmla="*/ 128731 w 1157431"/>
                <a:gd name="connsiteY23" fmla="*/ 1857375 h 3500437"/>
                <a:gd name="connsiteX24" fmla="*/ 157306 w 1157431"/>
                <a:gd name="connsiteY24" fmla="*/ 1914525 h 3500437"/>
                <a:gd name="connsiteX25" fmla="*/ 185881 w 1157431"/>
                <a:gd name="connsiteY25" fmla="*/ 1985962 h 3500437"/>
                <a:gd name="connsiteX26" fmla="*/ 257318 w 1157431"/>
                <a:gd name="connsiteY26" fmla="*/ 2143125 h 3500437"/>
                <a:gd name="connsiteX27" fmla="*/ 257318 w 1157431"/>
                <a:gd name="connsiteY27" fmla="*/ 2143125 h 3500437"/>
                <a:gd name="connsiteX28" fmla="*/ 271606 w 1157431"/>
                <a:gd name="connsiteY28" fmla="*/ 2185987 h 3500437"/>
                <a:gd name="connsiteX29" fmla="*/ 385906 w 1157431"/>
                <a:gd name="connsiteY29" fmla="*/ 2200275 h 3500437"/>
                <a:gd name="connsiteX30" fmla="*/ 485918 w 1157431"/>
                <a:gd name="connsiteY30" fmla="*/ 2228850 h 3500437"/>
                <a:gd name="connsiteX31" fmla="*/ 528781 w 1157431"/>
                <a:gd name="connsiteY31" fmla="*/ 2257425 h 3500437"/>
                <a:gd name="connsiteX32" fmla="*/ 557356 w 1157431"/>
                <a:gd name="connsiteY32" fmla="*/ 2343150 h 3500437"/>
                <a:gd name="connsiteX33" fmla="*/ 514493 w 1157431"/>
                <a:gd name="connsiteY33" fmla="*/ 2757487 h 3500437"/>
                <a:gd name="connsiteX34" fmla="*/ 543068 w 1157431"/>
                <a:gd name="connsiteY34" fmla="*/ 2871787 h 3500437"/>
                <a:gd name="connsiteX35" fmla="*/ 585931 w 1157431"/>
                <a:gd name="connsiteY35" fmla="*/ 3014662 h 3500437"/>
                <a:gd name="connsiteX36" fmla="*/ 628793 w 1157431"/>
                <a:gd name="connsiteY36" fmla="*/ 3000375 h 3500437"/>
                <a:gd name="connsiteX37" fmla="*/ 671656 w 1157431"/>
                <a:gd name="connsiteY37" fmla="*/ 3057525 h 3500437"/>
                <a:gd name="connsiteX38" fmla="*/ 757381 w 1157431"/>
                <a:gd name="connsiteY38" fmla="*/ 3100387 h 3500437"/>
                <a:gd name="connsiteX39" fmla="*/ 828818 w 1157431"/>
                <a:gd name="connsiteY39" fmla="*/ 3171825 h 3500437"/>
                <a:gd name="connsiteX40" fmla="*/ 885968 w 1157431"/>
                <a:gd name="connsiteY40" fmla="*/ 3214687 h 3500437"/>
                <a:gd name="connsiteX41" fmla="*/ 914543 w 1157431"/>
                <a:gd name="connsiteY41" fmla="*/ 3257550 h 3500437"/>
                <a:gd name="connsiteX42" fmla="*/ 957406 w 1157431"/>
                <a:gd name="connsiteY42" fmla="*/ 3286125 h 3500437"/>
                <a:gd name="connsiteX43" fmla="*/ 1014556 w 1157431"/>
                <a:gd name="connsiteY43" fmla="*/ 3371850 h 3500437"/>
                <a:gd name="connsiteX44" fmla="*/ 1100281 w 1157431"/>
                <a:gd name="connsiteY44" fmla="*/ 3443287 h 3500437"/>
                <a:gd name="connsiteX45" fmla="*/ 1157431 w 1157431"/>
                <a:gd name="connsiteY45" fmla="*/ 3500437 h 350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57431" h="3500437">
                  <a:moveTo>
                    <a:pt x="928831" y="0"/>
                  </a:moveTo>
                  <a:cubicBezTo>
                    <a:pt x="919306" y="23812"/>
                    <a:pt x="915163" y="50568"/>
                    <a:pt x="900256" y="71437"/>
                  </a:cubicBezTo>
                  <a:cubicBezTo>
                    <a:pt x="890275" y="85410"/>
                    <a:pt x="866918" y="85724"/>
                    <a:pt x="857393" y="100012"/>
                  </a:cubicBezTo>
                  <a:cubicBezTo>
                    <a:pt x="846501" y="116350"/>
                    <a:pt x="849817" y="138708"/>
                    <a:pt x="843106" y="157162"/>
                  </a:cubicBezTo>
                  <a:cubicBezTo>
                    <a:pt x="832281" y="186931"/>
                    <a:pt x="792724" y="277478"/>
                    <a:pt x="771668" y="314325"/>
                  </a:cubicBezTo>
                  <a:cubicBezTo>
                    <a:pt x="721282" y="402499"/>
                    <a:pt x="753809" y="317538"/>
                    <a:pt x="657368" y="442912"/>
                  </a:cubicBezTo>
                  <a:cubicBezTo>
                    <a:pt x="633957" y="473346"/>
                    <a:pt x="623791" y="512616"/>
                    <a:pt x="600218" y="542925"/>
                  </a:cubicBezTo>
                  <a:cubicBezTo>
                    <a:pt x="589676" y="556479"/>
                    <a:pt x="570062" y="559949"/>
                    <a:pt x="557356" y="571500"/>
                  </a:cubicBezTo>
                  <a:cubicBezTo>
                    <a:pt x="517487" y="607745"/>
                    <a:pt x="472944" y="640968"/>
                    <a:pt x="443056" y="685800"/>
                  </a:cubicBezTo>
                  <a:lnTo>
                    <a:pt x="385906" y="771525"/>
                  </a:lnTo>
                  <a:cubicBezTo>
                    <a:pt x="366856" y="762000"/>
                    <a:pt x="349890" y="745592"/>
                    <a:pt x="328756" y="742950"/>
                  </a:cubicBezTo>
                  <a:cubicBezTo>
                    <a:pt x="293027" y="738484"/>
                    <a:pt x="254644" y="766386"/>
                    <a:pt x="228743" y="785812"/>
                  </a:cubicBezTo>
                  <a:cubicBezTo>
                    <a:pt x="204347" y="804109"/>
                    <a:pt x="180256" y="822881"/>
                    <a:pt x="157306" y="842962"/>
                  </a:cubicBezTo>
                  <a:cubicBezTo>
                    <a:pt x="142100" y="856268"/>
                    <a:pt x="131255" y="874617"/>
                    <a:pt x="114443" y="885825"/>
                  </a:cubicBezTo>
                  <a:cubicBezTo>
                    <a:pt x="101912" y="894179"/>
                    <a:pt x="85868" y="895350"/>
                    <a:pt x="71581" y="900112"/>
                  </a:cubicBezTo>
                  <a:cubicBezTo>
                    <a:pt x="3539" y="1002175"/>
                    <a:pt x="6102" y="952519"/>
                    <a:pt x="28718" y="1042987"/>
                  </a:cubicBezTo>
                  <a:cubicBezTo>
                    <a:pt x="23956" y="1081087"/>
                    <a:pt x="21300" y="1119510"/>
                    <a:pt x="14431" y="1157287"/>
                  </a:cubicBezTo>
                  <a:cubicBezTo>
                    <a:pt x="11737" y="1172105"/>
                    <a:pt x="-1520" y="1185182"/>
                    <a:pt x="143" y="1200150"/>
                  </a:cubicBezTo>
                  <a:cubicBezTo>
                    <a:pt x="3469" y="1230086"/>
                    <a:pt x="28718" y="1285875"/>
                    <a:pt x="28718" y="1285875"/>
                  </a:cubicBezTo>
                  <a:cubicBezTo>
                    <a:pt x="33481" y="1323975"/>
                    <a:pt x="39944" y="1361901"/>
                    <a:pt x="43006" y="1400175"/>
                  </a:cubicBezTo>
                  <a:cubicBezTo>
                    <a:pt x="49474" y="1481019"/>
                    <a:pt x="46335" y="1562703"/>
                    <a:pt x="57293" y="1643062"/>
                  </a:cubicBezTo>
                  <a:cubicBezTo>
                    <a:pt x="60758" y="1668474"/>
                    <a:pt x="77103" y="1690397"/>
                    <a:pt x="85868" y="1714500"/>
                  </a:cubicBezTo>
                  <a:cubicBezTo>
                    <a:pt x="96162" y="1742807"/>
                    <a:pt x="105788" y="1771375"/>
                    <a:pt x="114443" y="1800225"/>
                  </a:cubicBezTo>
                  <a:cubicBezTo>
                    <a:pt x="120086" y="1819033"/>
                    <a:pt x="121836" y="1838989"/>
                    <a:pt x="128731" y="1857375"/>
                  </a:cubicBezTo>
                  <a:cubicBezTo>
                    <a:pt x="136209" y="1877317"/>
                    <a:pt x="148656" y="1895062"/>
                    <a:pt x="157306" y="1914525"/>
                  </a:cubicBezTo>
                  <a:cubicBezTo>
                    <a:pt x="167722" y="1937961"/>
                    <a:pt x="176356" y="1962150"/>
                    <a:pt x="185881" y="1985962"/>
                  </a:cubicBezTo>
                  <a:cubicBezTo>
                    <a:pt x="206903" y="2091076"/>
                    <a:pt x="186698" y="2037194"/>
                    <a:pt x="257318" y="2143125"/>
                  </a:cubicBezTo>
                  <a:lnTo>
                    <a:pt x="257318" y="2143125"/>
                  </a:lnTo>
                  <a:cubicBezTo>
                    <a:pt x="262081" y="2157412"/>
                    <a:pt x="257844" y="2179870"/>
                    <a:pt x="271606" y="2185987"/>
                  </a:cubicBezTo>
                  <a:cubicBezTo>
                    <a:pt x="306693" y="2201581"/>
                    <a:pt x="348032" y="2193963"/>
                    <a:pt x="385906" y="2200275"/>
                  </a:cubicBezTo>
                  <a:cubicBezTo>
                    <a:pt x="399645" y="2202565"/>
                    <a:pt x="468928" y="2220355"/>
                    <a:pt x="485918" y="2228850"/>
                  </a:cubicBezTo>
                  <a:cubicBezTo>
                    <a:pt x="501277" y="2236529"/>
                    <a:pt x="514493" y="2247900"/>
                    <a:pt x="528781" y="2257425"/>
                  </a:cubicBezTo>
                  <a:cubicBezTo>
                    <a:pt x="538306" y="2286000"/>
                    <a:pt x="559965" y="2313143"/>
                    <a:pt x="557356" y="2343150"/>
                  </a:cubicBezTo>
                  <a:cubicBezTo>
                    <a:pt x="526271" y="2700622"/>
                    <a:pt x="546857" y="2563307"/>
                    <a:pt x="514493" y="2757487"/>
                  </a:cubicBezTo>
                  <a:cubicBezTo>
                    <a:pt x="524018" y="2795587"/>
                    <a:pt x="532279" y="2834025"/>
                    <a:pt x="543068" y="2871787"/>
                  </a:cubicBezTo>
                  <a:cubicBezTo>
                    <a:pt x="612647" y="3115313"/>
                    <a:pt x="541654" y="2837561"/>
                    <a:pt x="585931" y="3014662"/>
                  </a:cubicBezTo>
                  <a:cubicBezTo>
                    <a:pt x="600218" y="3009900"/>
                    <a:pt x="615323" y="2993640"/>
                    <a:pt x="628793" y="3000375"/>
                  </a:cubicBezTo>
                  <a:cubicBezTo>
                    <a:pt x="650092" y="3011024"/>
                    <a:pt x="654818" y="3040687"/>
                    <a:pt x="671656" y="3057525"/>
                  </a:cubicBezTo>
                  <a:cubicBezTo>
                    <a:pt x="699354" y="3085223"/>
                    <a:pt x="722518" y="3088767"/>
                    <a:pt x="757381" y="3100387"/>
                  </a:cubicBezTo>
                  <a:cubicBezTo>
                    <a:pt x="871683" y="3176589"/>
                    <a:pt x="733565" y="3076572"/>
                    <a:pt x="828818" y="3171825"/>
                  </a:cubicBezTo>
                  <a:cubicBezTo>
                    <a:pt x="845656" y="3188663"/>
                    <a:pt x="866918" y="3200400"/>
                    <a:pt x="885968" y="3214687"/>
                  </a:cubicBezTo>
                  <a:cubicBezTo>
                    <a:pt x="895493" y="3228975"/>
                    <a:pt x="902401" y="3245408"/>
                    <a:pt x="914543" y="3257550"/>
                  </a:cubicBezTo>
                  <a:cubicBezTo>
                    <a:pt x="926685" y="3269692"/>
                    <a:pt x="946098" y="3273202"/>
                    <a:pt x="957406" y="3286125"/>
                  </a:cubicBezTo>
                  <a:cubicBezTo>
                    <a:pt x="980021" y="3311971"/>
                    <a:pt x="985981" y="3352800"/>
                    <a:pt x="1014556" y="3371850"/>
                  </a:cubicBezTo>
                  <a:cubicBezTo>
                    <a:pt x="1120974" y="3442796"/>
                    <a:pt x="990272" y="3351614"/>
                    <a:pt x="1100281" y="3443287"/>
                  </a:cubicBezTo>
                  <a:cubicBezTo>
                    <a:pt x="1159393" y="3492546"/>
                    <a:pt x="1130881" y="3447339"/>
                    <a:pt x="1157431" y="350043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23B7A1A-E773-40E9-B4C6-9C0CEC566BA6}"/>
                </a:ext>
              </a:extLst>
            </p:cNvPr>
            <p:cNvSpPr/>
            <p:nvPr/>
          </p:nvSpPr>
          <p:spPr>
            <a:xfrm>
              <a:off x="7419250" y="2230361"/>
              <a:ext cx="514350" cy="861783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8C578EA1-30E1-4BA7-86DC-12895631F37F}"/>
                </a:ext>
              </a:extLst>
            </p:cNvPr>
            <p:cNvSpPr/>
            <p:nvPr/>
          </p:nvSpPr>
          <p:spPr>
            <a:xfrm>
              <a:off x="5428924" y="2687217"/>
              <a:ext cx="408282" cy="407079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E6FABCC-CEB4-4FBC-829F-95E56DEBA022}"/>
                </a:ext>
              </a:extLst>
            </p:cNvPr>
            <p:cNvSpPr txBox="1"/>
            <p:nvPr/>
          </p:nvSpPr>
          <p:spPr>
            <a:xfrm>
              <a:off x="6026353" y="2740159"/>
              <a:ext cx="1192942" cy="44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Agricultural areas</a:t>
              </a: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56B2AA05-8D2F-4F89-9D12-31F284E11A92}"/>
                </a:ext>
              </a:extLst>
            </p:cNvPr>
            <p:cNvSpPr/>
            <p:nvPr/>
          </p:nvSpPr>
          <p:spPr>
            <a:xfrm>
              <a:off x="10772180" y="2571750"/>
              <a:ext cx="343495" cy="628650"/>
            </a:xfrm>
            <a:custGeom>
              <a:avLst/>
              <a:gdLst>
                <a:gd name="connsiteX0" fmla="*/ 343495 w 343495"/>
                <a:gd name="connsiteY0" fmla="*/ 585788 h 628650"/>
                <a:gd name="connsiteX1" fmla="*/ 343495 w 343495"/>
                <a:gd name="connsiteY1" fmla="*/ 585788 h 628650"/>
                <a:gd name="connsiteX2" fmla="*/ 329208 w 343495"/>
                <a:gd name="connsiteY2" fmla="*/ 328613 h 628650"/>
                <a:gd name="connsiteX3" fmla="*/ 272058 w 343495"/>
                <a:gd name="connsiteY3" fmla="*/ 171450 h 628650"/>
                <a:gd name="connsiteX4" fmla="*/ 229195 w 343495"/>
                <a:gd name="connsiteY4" fmla="*/ 142875 h 628650"/>
                <a:gd name="connsiteX5" fmla="*/ 214908 w 343495"/>
                <a:gd name="connsiteY5" fmla="*/ 100013 h 628650"/>
                <a:gd name="connsiteX6" fmla="*/ 186333 w 343495"/>
                <a:gd name="connsiteY6" fmla="*/ 57150 h 628650"/>
                <a:gd name="connsiteX7" fmla="*/ 157758 w 343495"/>
                <a:gd name="connsiteY7" fmla="*/ 0 h 628650"/>
                <a:gd name="connsiteX8" fmla="*/ 72033 w 343495"/>
                <a:gd name="connsiteY8" fmla="*/ 42863 h 628650"/>
                <a:gd name="connsiteX9" fmla="*/ 57745 w 343495"/>
                <a:gd name="connsiteY9" fmla="*/ 85725 h 628650"/>
                <a:gd name="connsiteX10" fmla="*/ 29170 w 343495"/>
                <a:gd name="connsiteY10" fmla="*/ 128588 h 628650"/>
                <a:gd name="connsiteX11" fmla="*/ 14883 w 343495"/>
                <a:gd name="connsiteY11" fmla="*/ 257175 h 628650"/>
                <a:gd name="connsiteX12" fmla="*/ 43458 w 343495"/>
                <a:gd name="connsiteY12" fmla="*/ 414338 h 628650"/>
                <a:gd name="connsiteX13" fmla="*/ 72033 w 343495"/>
                <a:gd name="connsiteY13" fmla="*/ 457200 h 628650"/>
                <a:gd name="connsiteX14" fmla="*/ 86320 w 343495"/>
                <a:gd name="connsiteY14" fmla="*/ 500063 h 628650"/>
                <a:gd name="connsiteX15" fmla="*/ 143470 w 343495"/>
                <a:gd name="connsiteY15" fmla="*/ 600075 h 628650"/>
                <a:gd name="connsiteX16" fmla="*/ 257770 w 343495"/>
                <a:gd name="connsiteY16" fmla="*/ 628650 h 628650"/>
                <a:gd name="connsiteX17" fmla="*/ 329208 w 343495"/>
                <a:gd name="connsiteY17" fmla="*/ 571500 h 628650"/>
                <a:gd name="connsiteX18" fmla="*/ 343495 w 343495"/>
                <a:gd name="connsiteY18" fmla="*/ 585788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495" h="628650">
                  <a:moveTo>
                    <a:pt x="343495" y="585788"/>
                  </a:moveTo>
                  <a:lnTo>
                    <a:pt x="343495" y="585788"/>
                  </a:lnTo>
                  <a:cubicBezTo>
                    <a:pt x="338733" y="500063"/>
                    <a:pt x="339049" y="413904"/>
                    <a:pt x="329208" y="328613"/>
                  </a:cubicBezTo>
                  <a:cubicBezTo>
                    <a:pt x="323909" y="282684"/>
                    <a:pt x="310419" y="209811"/>
                    <a:pt x="272058" y="171450"/>
                  </a:cubicBezTo>
                  <a:cubicBezTo>
                    <a:pt x="259916" y="159308"/>
                    <a:pt x="243483" y="152400"/>
                    <a:pt x="229195" y="142875"/>
                  </a:cubicBezTo>
                  <a:cubicBezTo>
                    <a:pt x="224433" y="128588"/>
                    <a:pt x="221643" y="113483"/>
                    <a:pt x="214908" y="100013"/>
                  </a:cubicBezTo>
                  <a:cubicBezTo>
                    <a:pt x="207229" y="84654"/>
                    <a:pt x="194852" y="72059"/>
                    <a:pt x="186333" y="57150"/>
                  </a:cubicBezTo>
                  <a:cubicBezTo>
                    <a:pt x="175766" y="38658"/>
                    <a:pt x="167283" y="19050"/>
                    <a:pt x="157758" y="0"/>
                  </a:cubicBezTo>
                  <a:cubicBezTo>
                    <a:pt x="129522" y="9412"/>
                    <a:pt x="92176" y="17684"/>
                    <a:pt x="72033" y="42863"/>
                  </a:cubicBezTo>
                  <a:cubicBezTo>
                    <a:pt x="62625" y="54623"/>
                    <a:pt x="64480" y="72255"/>
                    <a:pt x="57745" y="85725"/>
                  </a:cubicBezTo>
                  <a:cubicBezTo>
                    <a:pt x="50066" y="101084"/>
                    <a:pt x="38695" y="114300"/>
                    <a:pt x="29170" y="128588"/>
                  </a:cubicBezTo>
                  <a:cubicBezTo>
                    <a:pt x="-4167" y="228600"/>
                    <a:pt x="-8930" y="185738"/>
                    <a:pt x="14883" y="257175"/>
                  </a:cubicBezTo>
                  <a:cubicBezTo>
                    <a:pt x="19809" y="296580"/>
                    <a:pt x="21432" y="370287"/>
                    <a:pt x="43458" y="414338"/>
                  </a:cubicBezTo>
                  <a:cubicBezTo>
                    <a:pt x="51137" y="429696"/>
                    <a:pt x="62508" y="442913"/>
                    <a:pt x="72033" y="457200"/>
                  </a:cubicBezTo>
                  <a:cubicBezTo>
                    <a:pt x="76795" y="471488"/>
                    <a:pt x="82183" y="485582"/>
                    <a:pt x="86320" y="500063"/>
                  </a:cubicBezTo>
                  <a:cubicBezTo>
                    <a:pt x="98781" y="543676"/>
                    <a:pt x="93646" y="577428"/>
                    <a:pt x="143470" y="600075"/>
                  </a:cubicBezTo>
                  <a:cubicBezTo>
                    <a:pt x="179222" y="616326"/>
                    <a:pt x="257770" y="628650"/>
                    <a:pt x="257770" y="628650"/>
                  </a:cubicBezTo>
                  <a:cubicBezTo>
                    <a:pt x="290203" y="580001"/>
                    <a:pt x="273998" y="585303"/>
                    <a:pt x="329208" y="571500"/>
                  </a:cubicBezTo>
                  <a:cubicBezTo>
                    <a:pt x="333828" y="570345"/>
                    <a:pt x="341114" y="583407"/>
                    <a:pt x="343495" y="58578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678F4DCB-5CA6-46DB-82B0-9394BEC19A7D}"/>
              </a:ext>
            </a:extLst>
          </p:cNvPr>
          <p:cNvSpPr txBox="1"/>
          <p:nvPr/>
        </p:nvSpPr>
        <p:spPr>
          <a:xfrm>
            <a:off x="5765923" y="1505819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villages</a:t>
            </a:r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5DBB9789-6F5B-46AB-B0AC-20BC722EF73C}"/>
              </a:ext>
            </a:extLst>
          </p:cNvPr>
          <p:cNvSpPr/>
          <p:nvPr/>
        </p:nvSpPr>
        <p:spPr>
          <a:xfrm>
            <a:off x="5235753" y="2052988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39CE683-22C5-4899-ABA4-F99DABD18D60}"/>
              </a:ext>
            </a:extLst>
          </p:cNvPr>
          <p:cNvSpPr txBox="1"/>
          <p:nvPr/>
        </p:nvSpPr>
        <p:spPr>
          <a:xfrm>
            <a:off x="5799244" y="2124827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ponds</a:t>
            </a:r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D7ADF796-DB80-40C1-97DE-3A2F0A7B84D9}"/>
              </a:ext>
            </a:extLst>
          </p:cNvPr>
          <p:cNvSpPr/>
          <p:nvPr/>
        </p:nvSpPr>
        <p:spPr>
          <a:xfrm>
            <a:off x="5224036" y="2571650"/>
            <a:ext cx="378856" cy="525683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0B6F4-AEEC-4DC4-9139-00DA287FD721}"/>
              </a:ext>
            </a:extLst>
          </p:cNvPr>
          <p:cNvSpPr txBox="1"/>
          <p:nvPr/>
        </p:nvSpPr>
        <p:spPr>
          <a:xfrm>
            <a:off x="5806705" y="2739586"/>
            <a:ext cx="160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herbaceous</a:t>
            </a:r>
            <a:r>
              <a:rPr lang="fr-FR" sz="1200" b="1" dirty="0"/>
              <a:t> or </a:t>
            </a:r>
            <a:r>
              <a:rPr lang="fr-FR" sz="1200" b="1" dirty="0" err="1"/>
              <a:t>shrubby</a:t>
            </a:r>
            <a:r>
              <a:rPr lang="fr-FR" sz="1200" b="1" dirty="0"/>
              <a:t> </a:t>
            </a:r>
            <a:r>
              <a:rPr lang="fr-FR" sz="1200" b="1" dirty="0" err="1"/>
              <a:t>savannahs</a:t>
            </a:r>
            <a:endParaRPr lang="fr-FR" sz="1200" b="1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3014022-4B6D-4166-903A-C588FF0436E7}"/>
              </a:ext>
            </a:extLst>
          </p:cNvPr>
          <p:cNvSpPr txBox="1"/>
          <p:nvPr/>
        </p:nvSpPr>
        <p:spPr>
          <a:xfrm>
            <a:off x="5790277" y="3450358"/>
            <a:ext cx="133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</a:t>
            </a:r>
            <a:r>
              <a:rPr lang="fr-FR" sz="1200" b="1" dirty="0" err="1"/>
              <a:t>forest</a:t>
            </a:r>
            <a:endParaRPr lang="fr-FR" sz="1200" b="1" dirty="0"/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FAD2488-74D4-456C-8B74-518B4F10F36A}"/>
              </a:ext>
            </a:extLst>
          </p:cNvPr>
          <p:cNvSpPr/>
          <p:nvPr/>
        </p:nvSpPr>
        <p:spPr>
          <a:xfrm>
            <a:off x="7807177" y="4853321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015F0E5E-21E6-41E1-80F3-80A05388DC96}"/>
              </a:ext>
            </a:extLst>
          </p:cNvPr>
          <p:cNvSpPr/>
          <p:nvPr/>
        </p:nvSpPr>
        <p:spPr>
          <a:xfrm>
            <a:off x="8779668" y="2755674"/>
            <a:ext cx="598425" cy="626901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Triangle isocèle 66">
            <a:extLst>
              <a:ext uri="{FF2B5EF4-FFF2-40B4-BE49-F238E27FC236}">
                <a16:creationId xmlns:a16="http://schemas.microsoft.com/office/drawing/2014/main" id="{03C922C8-2E5C-46E3-AA46-410A2B6C9777}"/>
              </a:ext>
            </a:extLst>
          </p:cNvPr>
          <p:cNvSpPr/>
          <p:nvPr/>
        </p:nvSpPr>
        <p:spPr>
          <a:xfrm>
            <a:off x="260765" y="1605910"/>
            <a:ext cx="482028" cy="49799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25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9F491561-D908-46F2-BA9F-712759BD4961}"/>
              </a:ext>
            </a:extLst>
          </p:cNvPr>
          <p:cNvSpPr/>
          <p:nvPr/>
        </p:nvSpPr>
        <p:spPr>
          <a:xfrm>
            <a:off x="6869109" y="1888395"/>
            <a:ext cx="4937915" cy="4167676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F59F6C7-61FB-4183-851C-7A9E7D0D6484}"/>
              </a:ext>
            </a:extLst>
          </p:cNvPr>
          <p:cNvGrpSpPr/>
          <p:nvPr/>
        </p:nvGrpSpPr>
        <p:grpSpPr>
          <a:xfrm>
            <a:off x="5171744" y="2431971"/>
            <a:ext cx="6376273" cy="3397179"/>
            <a:chOff x="5428924" y="1100138"/>
            <a:chExt cx="6358264" cy="3500437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B2502624-9715-4DC1-9CF3-A629036FB402}"/>
                </a:ext>
              </a:extLst>
            </p:cNvPr>
            <p:cNvSpPr/>
            <p:nvPr/>
          </p:nvSpPr>
          <p:spPr>
            <a:xfrm>
              <a:off x="10629757" y="1100138"/>
              <a:ext cx="1157431" cy="3500437"/>
            </a:xfrm>
            <a:custGeom>
              <a:avLst/>
              <a:gdLst>
                <a:gd name="connsiteX0" fmla="*/ 928831 w 1157431"/>
                <a:gd name="connsiteY0" fmla="*/ 0 h 3500437"/>
                <a:gd name="connsiteX1" fmla="*/ 900256 w 1157431"/>
                <a:gd name="connsiteY1" fmla="*/ 71437 h 3500437"/>
                <a:gd name="connsiteX2" fmla="*/ 857393 w 1157431"/>
                <a:gd name="connsiteY2" fmla="*/ 100012 h 3500437"/>
                <a:gd name="connsiteX3" fmla="*/ 843106 w 1157431"/>
                <a:gd name="connsiteY3" fmla="*/ 157162 h 3500437"/>
                <a:gd name="connsiteX4" fmla="*/ 771668 w 1157431"/>
                <a:gd name="connsiteY4" fmla="*/ 314325 h 3500437"/>
                <a:gd name="connsiteX5" fmla="*/ 657368 w 1157431"/>
                <a:gd name="connsiteY5" fmla="*/ 442912 h 3500437"/>
                <a:gd name="connsiteX6" fmla="*/ 600218 w 1157431"/>
                <a:gd name="connsiteY6" fmla="*/ 542925 h 3500437"/>
                <a:gd name="connsiteX7" fmla="*/ 557356 w 1157431"/>
                <a:gd name="connsiteY7" fmla="*/ 571500 h 3500437"/>
                <a:gd name="connsiteX8" fmla="*/ 443056 w 1157431"/>
                <a:gd name="connsiteY8" fmla="*/ 685800 h 3500437"/>
                <a:gd name="connsiteX9" fmla="*/ 385906 w 1157431"/>
                <a:gd name="connsiteY9" fmla="*/ 771525 h 3500437"/>
                <a:gd name="connsiteX10" fmla="*/ 328756 w 1157431"/>
                <a:gd name="connsiteY10" fmla="*/ 742950 h 3500437"/>
                <a:gd name="connsiteX11" fmla="*/ 228743 w 1157431"/>
                <a:gd name="connsiteY11" fmla="*/ 785812 h 3500437"/>
                <a:gd name="connsiteX12" fmla="*/ 157306 w 1157431"/>
                <a:gd name="connsiteY12" fmla="*/ 842962 h 3500437"/>
                <a:gd name="connsiteX13" fmla="*/ 114443 w 1157431"/>
                <a:gd name="connsiteY13" fmla="*/ 885825 h 3500437"/>
                <a:gd name="connsiteX14" fmla="*/ 71581 w 1157431"/>
                <a:gd name="connsiteY14" fmla="*/ 900112 h 3500437"/>
                <a:gd name="connsiteX15" fmla="*/ 28718 w 1157431"/>
                <a:gd name="connsiteY15" fmla="*/ 1042987 h 3500437"/>
                <a:gd name="connsiteX16" fmla="*/ 14431 w 1157431"/>
                <a:gd name="connsiteY16" fmla="*/ 1157287 h 3500437"/>
                <a:gd name="connsiteX17" fmla="*/ 143 w 1157431"/>
                <a:gd name="connsiteY17" fmla="*/ 1200150 h 3500437"/>
                <a:gd name="connsiteX18" fmla="*/ 28718 w 1157431"/>
                <a:gd name="connsiteY18" fmla="*/ 1285875 h 3500437"/>
                <a:gd name="connsiteX19" fmla="*/ 43006 w 1157431"/>
                <a:gd name="connsiteY19" fmla="*/ 1400175 h 3500437"/>
                <a:gd name="connsiteX20" fmla="*/ 57293 w 1157431"/>
                <a:gd name="connsiteY20" fmla="*/ 1643062 h 3500437"/>
                <a:gd name="connsiteX21" fmla="*/ 85868 w 1157431"/>
                <a:gd name="connsiteY21" fmla="*/ 1714500 h 3500437"/>
                <a:gd name="connsiteX22" fmla="*/ 114443 w 1157431"/>
                <a:gd name="connsiteY22" fmla="*/ 1800225 h 3500437"/>
                <a:gd name="connsiteX23" fmla="*/ 128731 w 1157431"/>
                <a:gd name="connsiteY23" fmla="*/ 1857375 h 3500437"/>
                <a:gd name="connsiteX24" fmla="*/ 157306 w 1157431"/>
                <a:gd name="connsiteY24" fmla="*/ 1914525 h 3500437"/>
                <a:gd name="connsiteX25" fmla="*/ 185881 w 1157431"/>
                <a:gd name="connsiteY25" fmla="*/ 1985962 h 3500437"/>
                <a:gd name="connsiteX26" fmla="*/ 257318 w 1157431"/>
                <a:gd name="connsiteY26" fmla="*/ 2143125 h 3500437"/>
                <a:gd name="connsiteX27" fmla="*/ 257318 w 1157431"/>
                <a:gd name="connsiteY27" fmla="*/ 2143125 h 3500437"/>
                <a:gd name="connsiteX28" fmla="*/ 271606 w 1157431"/>
                <a:gd name="connsiteY28" fmla="*/ 2185987 h 3500437"/>
                <a:gd name="connsiteX29" fmla="*/ 385906 w 1157431"/>
                <a:gd name="connsiteY29" fmla="*/ 2200275 h 3500437"/>
                <a:gd name="connsiteX30" fmla="*/ 485918 w 1157431"/>
                <a:gd name="connsiteY30" fmla="*/ 2228850 h 3500437"/>
                <a:gd name="connsiteX31" fmla="*/ 528781 w 1157431"/>
                <a:gd name="connsiteY31" fmla="*/ 2257425 h 3500437"/>
                <a:gd name="connsiteX32" fmla="*/ 557356 w 1157431"/>
                <a:gd name="connsiteY32" fmla="*/ 2343150 h 3500437"/>
                <a:gd name="connsiteX33" fmla="*/ 514493 w 1157431"/>
                <a:gd name="connsiteY33" fmla="*/ 2757487 h 3500437"/>
                <a:gd name="connsiteX34" fmla="*/ 543068 w 1157431"/>
                <a:gd name="connsiteY34" fmla="*/ 2871787 h 3500437"/>
                <a:gd name="connsiteX35" fmla="*/ 585931 w 1157431"/>
                <a:gd name="connsiteY35" fmla="*/ 3014662 h 3500437"/>
                <a:gd name="connsiteX36" fmla="*/ 628793 w 1157431"/>
                <a:gd name="connsiteY36" fmla="*/ 3000375 h 3500437"/>
                <a:gd name="connsiteX37" fmla="*/ 671656 w 1157431"/>
                <a:gd name="connsiteY37" fmla="*/ 3057525 h 3500437"/>
                <a:gd name="connsiteX38" fmla="*/ 757381 w 1157431"/>
                <a:gd name="connsiteY38" fmla="*/ 3100387 h 3500437"/>
                <a:gd name="connsiteX39" fmla="*/ 828818 w 1157431"/>
                <a:gd name="connsiteY39" fmla="*/ 3171825 h 3500437"/>
                <a:gd name="connsiteX40" fmla="*/ 885968 w 1157431"/>
                <a:gd name="connsiteY40" fmla="*/ 3214687 h 3500437"/>
                <a:gd name="connsiteX41" fmla="*/ 914543 w 1157431"/>
                <a:gd name="connsiteY41" fmla="*/ 3257550 h 3500437"/>
                <a:gd name="connsiteX42" fmla="*/ 957406 w 1157431"/>
                <a:gd name="connsiteY42" fmla="*/ 3286125 h 3500437"/>
                <a:gd name="connsiteX43" fmla="*/ 1014556 w 1157431"/>
                <a:gd name="connsiteY43" fmla="*/ 3371850 h 3500437"/>
                <a:gd name="connsiteX44" fmla="*/ 1100281 w 1157431"/>
                <a:gd name="connsiteY44" fmla="*/ 3443287 h 3500437"/>
                <a:gd name="connsiteX45" fmla="*/ 1157431 w 1157431"/>
                <a:gd name="connsiteY45" fmla="*/ 3500437 h 350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57431" h="3500437">
                  <a:moveTo>
                    <a:pt x="928831" y="0"/>
                  </a:moveTo>
                  <a:cubicBezTo>
                    <a:pt x="919306" y="23812"/>
                    <a:pt x="915163" y="50568"/>
                    <a:pt x="900256" y="71437"/>
                  </a:cubicBezTo>
                  <a:cubicBezTo>
                    <a:pt x="890275" y="85410"/>
                    <a:pt x="866918" y="85724"/>
                    <a:pt x="857393" y="100012"/>
                  </a:cubicBezTo>
                  <a:cubicBezTo>
                    <a:pt x="846501" y="116350"/>
                    <a:pt x="849817" y="138708"/>
                    <a:pt x="843106" y="157162"/>
                  </a:cubicBezTo>
                  <a:cubicBezTo>
                    <a:pt x="832281" y="186931"/>
                    <a:pt x="792724" y="277478"/>
                    <a:pt x="771668" y="314325"/>
                  </a:cubicBezTo>
                  <a:cubicBezTo>
                    <a:pt x="721282" y="402499"/>
                    <a:pt x="753809" y="317538"/>
                    <a:pt x="657368" y="442912"/>
                  </a:cubicBezTo>
                  <a:cubicBezTo>
                    <a:pt x="633957" y="473346"/>
                    <a:pt x="623791" y="512616"/>
                    <a:pt x="600218" y="542925"/>
                  </a:cubicBezTo>
                  <a:cubicBezTo>
                    <a:pt x="589676" y="556479"/>
                    <a:pt x="570062" y="559949"/>
                    <a:pt x="557356" y="571500"/>
                  </a:cubicBezTo>
                  <a:cubicBezTo>
                    <a:pt x="517487" y="607745"/>
                    <a:pt x="472944" y="640968"/>
                    <a:pt x="443056" y="685800"/>
                  </a:cubicBezTo>
                  <a:lnTo>
                    <a:pt x="385906" y="771525"/>
                  </a:lnTo>
                  <a:cubicBezTo>
                    <a:pt x="366856" y="762000"/>
                    <a:pt x="349890" y="745592"/>
                    <a:pt x="328756" y="742950"/>
                  </a:cubicBezTo>
                  <a:cubicBezTo>
                    <a:pt x="293027" y="738484"/>
                    <a:pt x="254644" y="766386"/>
                    <a:pt x="228743" y="785812"/>
                  </a:cubicBezTo>
                  <a:cubicBezTo>
                    <a:pt x="204347" y="804109"/>
                    <a:pt x="180256" y="822881"/>
                    <a:pt x="157306" y="842962"/>
                  </a:cubicBezTo>
                  <a:cubicBezTo>
                    <a:pt x="142100" y="856268"/>
                    <a:pt x="131255" y="874617"/>
                    <a:pt x="114443" y="885825"/>
                  </a:cubicBezTo>
                  <a:cubicBezTo>
                    <a:pt x="101912" y="894179"/>
                    <a:pt x="85868" y="895350"/>
                    <a:pt x="71581" y="900112"/>
                  </a:cubicBezTo>
                  <a:cubicBezTo>
                    <a:pt x="3539" y="1002175"/>
                    <a:pt x="6102" y="952519"/>
                    <a:pt x="28718" y="1042987"/>
                  </a:cubicBezTo>
                  <a:cubicBezTo>
                    <a:pt x="23956" y="1081087"/>
                    <a:pt x="21300" y="1119510"/>
                    <a:pt x="14431" y="1157287"/>
                  </a:cubicBezTo>
                  <a:cubicBezTo>
                    <a:pt x="11737" y="1172105"/>
                    <a:pt x="-1520" y="1185182"/>
                    <a:pt x="143" y="1200150"/>
                  </a:cubicBezTo>
                  <a:cubicBezTo>
                    <a:pt x="3469" y="1230086"/>
                    <a:pt x="28718" y="1285875"/>
                    <a:pt x="28718" y="1285875"/>
                  </a:cubicBezTo>
                  <a:cubicBezTo>
                    <a:pt x="33481" y="1323975"/>
                    <a:pt x="39944" y="1361901"/>
                    <a:pt x="43006" y="1400175"/>
                  </a:cubicBezTo>
                  <a:cubicBezTo>
                    <a:pt x="49474" y="1481019"/>
                    <a:pt x="46335" y="1562703"/>
                    <a:pt x="57293" y="1643062"/>
                  </a:cubicBezTo>
                  <a:cubicBezTo>
                    <a:pt x="60758" y="1668474"/>
                    <a:pt x="77103" y="1690397"/>
                    <a:pt x="85868" y="1714500"/>
                  </a:cubicBezTo>
                  <a:cubicBezTo>
                    <a:pt x="96162" y="1742807"/>
                    <a:pt x="105788" y="1771375"/>
                    <a:pt x="114443" y="1800225"/>
                  </a:cubicBezTo>
                  <a:cubicBezTo>
                    <a:pt x="120086" y="1819033"/>
                    <a:pt x="121836" y="1838989"/>
                    <a:pt x="128731" y="1857375"/>
                  </a:cubicBezTo>
                  <a:cubicBezTo>
                    <a:pt x="136209" y="1877317"/>
                    <a:pt x="148656" y="1895062"/>
                    <a:pt x="157306" y="1914525"/>
                  </a:cubicBezTo>
                  <a:cubicBezTo>
                    <a:pt x="167722" y="1937961"/>
                    <a:pt x="176356" y="1962150"/>
                    <a:pt x="185881" y="1985962"/>
                  </a:cubicBezTo>
                  <a:cubicBezTo>
                    <a:pt x="206903" y="2091076"/>
                    <a:pt x="186698" y="2037194"/>
                    <a:pt x="257318" y="2143125"/>
                  </a:cubicBezTo>
                  <a:lnTo>
                    <a:pt x="257318" y="2143125"/>
                  </a:lnTo>
                  <a:cubicBezTo>
                    <a:pt x="262081" y="2157412"/>
                    <a:pt x="257844" y="2179870"/>
                    <a:pt x="271606" y="2185987"/>
                  </a:cubicBezTo>
                  <a:cubicBezTo>
                    <a:pt x="306693" y="2201581"/>
                    <a:pt x="348032" y="2193963"/>
                    <a:pt x="385906" y="2200275"/>
                  </a:cubicBezTo>
                  <a:cubicBezTo>
                    <a:pt x="399645" y="2202565"/>
                    <a:pt x="468928" y="2220355"/>
                    <a:pt x="485918" y="2228850"/>
                  </a:cubicBezTo>
                  <a:cubicBezTo>
                    <a:pt x="501277" y="2236529"/>
                    <a:pt x="514493" y="2247900"/>
                    <a:pt x="528781" y="2257425"/>
                  </a:cubicBezTo>
                  <a:cubicBezTo>
                    <a:pt x="538306" y="2286000"/>
                    <a:pt x="559965" y="2313143"/>
                    <a:pt x="557356" y="2343150"/>
                  </a:cubicBezTo>
                  <a:cubicBezTo>
                    <a:pt x="526271" y="2700622"/>
                    <a:pt x="546857" y="2563307"/>
                    <a:pt x="514493" y="2757487"/>
                  </a:cubicBezTo>
                  <a:cubicBezTo>
                    <a:pt x="524018" y="2795587"/>
                    <a:pt x="532279" y="2834025"/>
                    <a:pt x="543068" y="2871787"/>
                  </a:cubicBezTo>
                  <a:cubicBezTo>
                    <a:pt x="612647" y="3115313"/>
                    <a:pt x="541654" y="2837561"/>
                    <a:pt x="585931" y="3014662"/>
                  </a:cubicBezTo>
                  <a:cubicBezTo>
                    <a:pt x="600218" y="3009900"/>
                    <a:pt x="615323" y="2993640"/>
                    <a:pt x="628793" y="3000375"/>
                  </a:cubicBezTo>
                  <a:cubicBezTo>
                    <a:pt x="650092" y="3011024"/>
                    <a:pt x="654818" y="3040687"/>
                    <a:pt x="671656" y="3057525"/>
                  </a:cubicBezTo>
                  <a:cubicBezTo>
                    <a:pt x="699354" y="3085223"/>
                    <a:pt x="722518" y="3088767"/>
                    <a:pt x="757381" y="3100387"/>
                  </a:cubicBezTo>
                  <a:cubicBezTo>
                    <a:pt x="871683" y="3176589"/>
                    <a:pt x="733565" y="3076572"/>
                    <a:pt x="828818" y="3171825"/>
                  </a:cubicBezTo>
                  <a:cubicBezTo>
                    <a:pt x="845656" y="3188663"/>
                    <a:pt x="866918" y="3200400"/>
                    <a:pt x="885968" y="3214687"/>
                  </a:cubicBezTo>
                  <a:cubicBezTo>
                    <a:pt x="895493" y="3228975"/>
                    <a:pt x="902401" y="3245408"/>
                    <a:pt x="914543" y="3257550"/>
                  </a:cubicBezTo>
                  <a:cubicBezTo>
                    <a:pt x="926685" y="3269692"/>
                    <a:pt x="946098" y="3273202"/>
                    <a:pt x="957406" y="3286125"/>
                  </a:cubicBezTo>
                  <a:cubicBezTo>
                    <a:pt x="980021" y="3311971"/>
                    <a:pt x="985981" y="3352800"/>
                    <a:pt x="1014556" y="3371850"/>
                  </a:cubicBezTo>
                  <a:cubicBezTo>
                    <a:pt x="1120974" y="3442796"/>
                    <a:pt x="990272" y="3351614"/>
                    <a:pt x="1100281" y="3443287"/>
                  </a:cubicBezTo>
                  <a:cubicBezTo>
                    <a:pt x="1159393" y="3492546"/>
                    <a:pt x="1130881" y="3447339"/>
                    <a:pt x="1157431" y="350043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ABB0723-CBD6-424F-87A8-77BC41E5CBDA}"/>
                </a:ext>
              </a:extLst>
            </p:cNvPr>
            <p:cNvSpPr/>
            <p:nvPr/>
          </p:nvSpPr>
          <p:spPr>
            <a:xfrm>
              <a:off x="7419250" y="2230361"/>
              <a:ext cx="514350" cy="861783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34C284A9-9FA4-4C26-B20A-E4EBD697195E}"/>
                </a:ext>
              </a:extLst>
            </p:cNvPr>
            <p:cNvSpPr/>
            <p:nvPr/>
          </p:nvSpPr>
          <p:spPr>
            <a:xfrm>
              <a:off x="5428924" y="2687217"/>
              <a:ext cx="408282" cy="407079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5BCA3A4-1466-4149-9B0E-FFD34BD051E7}"/>
                </a:ext>
              </a:extLst>
            </p:cNvPr>
            <p:cNvSpPr txBox="1"/>
            <p:nvPr/>
          </p:nvSpPr>
          <p:spPr>
            <a:xfrm>
              <a:off x="6026353" y="2740159"/>
              <a:ext cx="1192942" cy="44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Agricultural areas</a:t>
              </a: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0BE28B2A-9B1B-4B28-84F1-0FACEAE6A425}"/>
                </a:ext>
              </a:extLst>
            </p:cNvPr>
            <p:cNvSpPr/>
            <p:nvPr/>
          </p:nvSpPr>
          <p:spPr>
            <a:xfrm>
              <a:off x="10772180" y="2571750"/>
              <a:ext cx="343495" cy="628650"/>
            </a:xfrm>
            <a:custGeom>
              <a:avLst/>
              <a:gdLst>
                <a:gd name="connsiteX0" fmla="*/ 343495 w 343495"/>
                <a:gd name="connsiteY0" fmla="*/ 585788 h 628650"/>
                <a:gd name="connsiteX1" fmla="*/ 343495 w 343495"/>
                <a:gd name="connsiteY1" fmla="*/ 585788 h 628650"/>
                <a:gd name="connsiteX2" fmla="*/ 329208 w 343495"/>
                <a:gd name="connsiteY2" fmla="*/ 328613 h 628650"/>
                <a:gd name="connsiteX3" fmla="*/ 272058 w 343495"/>
                <a:gd name="connsiteY3" fmla="*/ 171450 h 628650"/>
                <a:gd name="connsiteX4" fmla="*/ 229195 w 343495"/>
                <a:gd name="connsiteY4" fmla="*/ 142875 h 628650"/>
                <a:gd name="connsiteX5" fmla="*/ 214908 w 343495"/>
                <a:gd name="connsiteY5" fmla="*/ 100013 h 628650"/>
                <a:gd name="connsiteX6" fmla="*/ 186333 w 343495"/>
                <a:gd name="connsiteY6" fmla="*/ 57150 h 628650"/>
                <a:gd name="connsiteX7" fmla="*/ 157758 w 343495"/>
                <a:gd name="connsiteY7" fmla="*/ 0 h 628650"/>
                <a:gd name="connsiteX8" fmla="*/ 72033 w 343495"/>
                <a:gd name="connsiteY8" fmla="*/ 42863 h 628650"/>
                <a:gd name="connsiteX9" fmla="*/ 57745 w 343495"/>
                <a:gd name="connsiteY9" fmla="*/ 85725 h 628650"/>
                <a:gd name="connsiteX10" fmla="*/ 29170 w 343495"/>
                <a:gd name="connsiteY10" fmla="*/ 128588 h 628650"/>
                <a:gd name="connsiteX11" fmla="*/ 14883 w 343495"/>
                <a:gd name="connsiteY11" fmla="*/ 257175 h 628650"/>
                <a:gd name="connsiteX12" fmla="*/ 43458 w 343495"/>
                <a:gd name="connsiteY12" fmla="*/ 414338 h 628650"/>
                <a:gd name="connsiteX13" fmla="*/ 72033 w 343495"/>
                <a:gd name="connsiteY13" fmla="*/ 457200 h 628650"/>
                <a:gd name="connsiteX14" fmla="*/ 86320 w 343495"/>
                <a:gd name="connsiteY14" fmla="*/ 500063 h 628650"/>
                <a:gd name="connsiteX15" fmla="*/ 143470 w 343495"/>
                <a:gd name="connsiteY15" fmla="*/ 600075 h 628650"/>
                <a:gd name="connsiteX16" fmla="*/ 257770 w 343495"/>
                <a:gd name="connsiteY16" fmla="*/ 628650 h 628650"/>
                <a:gd name="connsiteX17" fmla="*/ 329208 w 343495"/>
                <a:gd name="connsiteY17" fmla="*/ 571500 h 628650"/>
                <a:gd name="connsiteX18" fmla="*/ 343495 w 343495"/>
                <a:gd name="connsiteY18" fmla="*/ 585788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495" h="628650">
                  <a:moveTo>
                    <a:pt x="343495" y="585788"/>
                  </a:moveTo>
                  <a:lnTo>
                    <a:pt x="343495" y="585788"/>
                  </a:lnTo>
                  <a:cubicBezTo>
                    <a:pt x="338733" y="500063"/>
                    <a:pt x="339049" y="413904"/>
                    <a:pt x="329208" y="328613"/>
                  </a:cubicBezTo>
                  <a:cubicBezTo>
                    <a:pt x="323909" y="282684"/>
                    <a:pt x="310419" y="209811"/>
                    <a:pt x="272058" y="171450"/>
                  </a:cubicBezTo>
                  <a:cubicBezTo>
                    <a:pt x="259916" y="159308"/>
                    <a:pt x="243483" y="152400"/>
                    <a:pt x="229195" y="142875"/>
                  </a:cubicBezTo>
                  <a:cubicBezTo>
                    <a:pt x="224433" y="128588"/>
                    <a:pt x="221643" y="113483"/>
                    <a:pt x="214908" y="100013"/>
                  </a:cubicBezTo>
                  <a:cubicBezTo>
                    <a:pt x="207229" y="84654"/>
                    <a:pt x="194852" y="72059"/>
                    <a:pt x="186333" y="57150"/>
                  </a:cubicBezTo>
                  <a:cubicBezTo>
                    <a:pt x="175766" y="38658"/>
                    <a:pt x="167283" y="19050"/>
                    <a:pt x="157758" y="0"/>
                  </a:cubicBezTo>
                  <a:cubicBezTo>
                    <a:pt x="129522" y="9412"/>
                    <a:pt x="92176" y="17684"/>
                    <a:pt x="72033" y="42863"/>
                  </a:cubicBezTo>
                  <a:cubicBezTo>
                    <a:pt x="62625" y="54623"/>
                    <a:pt x="64480" y="72255"/>
                    <a:pt x="57745" y="85725"/>
                  </a:cubicBezTo>
                  <a:cubicBezTo>
                    <a:pt x="50066" y="101084"/>
                    <a:pt x="38695" y="114300"/>
                    <a:pt x="29170" y="128588"/>
                  </a:cubicBezTo>
                  <a:cubicBezTo>
                    <a:pt x="-4167" y="228600"/>
                    <a:pt x="-8930" y="185738"/>
                    <a:pt x="14883" y="257175"/>
                  </a:cubicBezTo>
                  <a:cubicBezTo>
                    <a:pt x="19809" y="296580"/>
                    <a:pt x="21432" y="370287"/>
                    <a:pt x="43458" y="414338"/>
                  </a:cubicBezTo>
                  <a:cubicBezTo>
                    <a:pt x="51137" y="429696"/>
                    <a:pt x="62508" y="442913"/>
                    <a:pt x="72033" y="457200"/>
                  </a:cubicBezTo>
                  <a:cubicBezTo>
                    <a:pt x="76795" y="471488"/>
                    <a:pt x="82183" y="485582"/>
                    <a:pt x="86320" y="500063"/>
                  </a:cubicBezTo>
                  <a:cubicBezTo>
                    <a:pt x="98781" y="543676"/>
                    <a:pt x="93646" y="577428"/>
                    <a:pt x="143470" y="600075"/>
                  </a:cubicBezTo>
                  <a:cubicBezTo>
                    <a:pt x="179222" y="616326"/>
                    <a:pt x="257770" y="628650"/>
                    <a:pt x="257770" y="628650"/>
                  </a:cubicBezTo>
                  <a:cubicBezTo>
                    <a:pt x="290203" y="580001"/>
                    <a:pt x="273998" y="585303"/>
                    <a:pt x="329208" y="571500"/>
                  </a:cubicBezTo>
                  <a:cubicBezTo>
                    <a:pt x="333828" y="570345"/>
                    <a:pt x="341114" y="583407"/>
                    <a:pt x="343495" y="58578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F9656D-2DF3-4D4E-864A-712739A1F023}"/>
              </a:ext>
            </a:extLst>
          </p:cNvPr>
          <p:cNvGrpSpPr/>
          <p:nvPr/>
        </p:nvGrpSpPr>
        <p:grpSpPr>
          <a:xfrm>
            <a:off x="10926420" y="1208296"/>
            <a:ext cx="528637" cy="401637"/>
            <a:chOff x="9644063" y="1423988"/>
            <a:chExt cx="871537" cy="533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E7EF19-155B-4375-8FF4-BD15CA6C3B0E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563BA441-4C61-41B5-BF3A-7A3461EFB403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105BD2A-9309-479A-9C86-46112A505D09}"/>
              </a:ext>
            </a:extLst>
          </p:cNvPr>
          <p:cNvGrpSpPr/>
          <p:nvPr/>
        </p:nvGrpSpPr>
        <p:grpSpPr>
          <a:xfrm>
            <a:off x="10847965" y="6215336"/>
            <a:ext cx="528637" cy="401637"/>
            <a:chOff x="9644063" y="1423988"/>
            <a:chExt cx="871537" cy="533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22EC23-AABA-4A6A-B6EB-C6CC945D95E3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3D5D87C3-336D-40D1-BFA8-4A22E222A009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0804EFF-17D5-47B8-B828-63DC2911282F}"/>
              </a:ext>
            </a:extLst>
          </p:cNvPr>
          <p:cNvGrpSpPr/>
          <p:nvPr/>
        </p:nvGrpSpPr>
        <p:grpSpPr>
          <a:xfrm>
            <a:off x="5248454" y="1422067"/>
            <a:ext cx="398498" cy="341239"/>
            <a:chOff x="9644063" y="1423988"/>
            <a:chExt cx="871537" cy="5334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3D10E3-F015-4982-98C4-0016C2339C82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79A69812-4EC8-4309-9D93-08969F6377EE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A260C91-21EE-45D2-B69D-EB6D218EE787}"/>
              </a:ext>
            </a:extLst>
          </p:cNvPr>
          <p:cNvSpPr txBox="1"/>
          <p:nvPr/>
        </p:nvSpPr>
        <p:spPr>
          <a:xfrm>
            <a:off x="5764542" y="1502478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villages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B8FAF431-22F3-4F52-86F6-62F222FB8920}"/>
              </a:ext>
            </a:extLst>
          </p:cNvPr>
          <p:cNvSpPr/>
          <p:nvPr/>
        </p:nvSpPr>
        <p:spPr>
          <a:xfrm>
            <a:off x="7806802" y="4853321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657A98E0-F469-4A26-B107-B167B607EB7D}"/>
              </a:ext>
            </a:extLst>
          </p:cNvPr>
          <p:cNvSpPr/>
          <p:nvPr/>
        </p:nvSpPr>
        <p:spPr>
          <a:xfrm>
            <a:off x="8277726" y="3240505"/>
            <a:ext cx="410166" cy="417095"/>
          </a:xfrm>
          <a:custGeom>
            <a:avLst/>
            <a:gdLst>
              <a:gd name="connsiteX0" fmla="*/ 80211 w 410166"/>
              <a:gd name="connsiteY0" fmla="*/ 160421 h 417095"/>
              <a:gd name="connsiteX1" fmla="*/ 80211 w 410166"/>
              <a:gd name="connsiteY1" fmla="*/ 160421 h 417095"/>
              <a:gd name="connsiteX2" fmla="*/ 160421 w 410166"/>
              <a:gd name="connsiteY2" fmla="*/ 48127 h 417095"/>
              <a:gd name="connsiteX3" fmla="*/ 208548 w 410166"/>
              <a:gd name="connsiteY3" fmla="*/ 32084 h 417095"/>
              <a:gd name="connsiteX4" fmla="*/ 320842 w 410166"/>
              <a:gd name="connsiteY4" fmla="*/ 0 h 417095"/>
              <a:gd name="connsiteX5" fmla="*/ 368969 w 410166"/>
              <a:gd name="connsiteY5" fmla="*/ 16042 h 417095"/>
              <a:gd name="connsiteX6" fmla="*/ 385011 w 410166"/>
              <a:gd name="connsiteY6" fmla="*/ 224590 h 417095"/>
              <a:gd name="connsiteX7" fmla="*/ 352927 w 410166"/>
              <a:gd name="connsiteY7" fmla="*/ 368969 h 417095"/>
              <a:gd name="connsiteX8" fmla="*/ 320842 w 410166"/>
              <a:gd name="connsiteY8" fmla="*/ 401053 h 417095"/>
              <a:gd name="connsiteX9" fmla="*/ 240632 w 410166"/>
              <a:gd name="connsiteY9" fmla="*/ 417095 h 417095"/>
              <a:gd name="connsiteX10" fmla="*/ 112295 w 410166"/>
              <a:gd name="connsiteY10" fmla="*/ 401053 h 417095"/>
              <a:gd name="connsiteX11" fmla="*/ 64169 w 410166"/>
              <a:gd name="connsiteY11" fmla="*/ 368969 h 417095"/>
              <a:gd name="connsiteX12" fmla="*/ 0 w 410166"/>
              <a:gd name="connsiteY12" fmla="*/ 288758 h 417095"/>
              <a:gd name="connsiteX13" fmla="*/ 16042 w 410166"/>
              <a:gd name="connsiteY13" fmla="*/ 192506 h 417095"/>
              <a:gd name="connsiteX14" fmla="*/ 96253 w 410166"/>
              <a:gd name="connsiteY14" fmla="*/ 144379 h 417095"/>
              <a:gd name="connsiteX15" fmla="*/ 112295 w 410166"/>
              <a:gd name="connsiteY15" fmla="*/ 112295 h 417095"/>
              <a:gd name="connsiteX16" fmla="*/ 128337 w 410166"/>
              <a:gd name="connsiteY16" fmla="*/ 240632 h 417095"/>
              <a:gd name="connsiteX17" fmla="*/ 128337 w 410166"/>
              <a:gd name="connsiteY17" fmla="*/ 176463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0166" h="417095">
                <a:moveTo>
                  <a:pt x="80211" y="160421"/>
                </a:moveTo>
                <a:lnTo>
                  <a:pt x="80211" y="160421"/>
                </a:lnTo>
                <a:cubicBezTo>
                  <a:pt x="106948" y="122990"/>
                  <a:pt x="127894" y="80654"/>
                  <a:pt x="160421" y="48127"/>
                </a:cubicBezTo>
                <a:cubicBezTo>
                  <a:pt x="172378" y="36170"/>
                  <a:pt x="192288" y="36730"/>
                  <a:pt x="208548" y="32084"/>
                </a:cubicBezTo>
                <a:cubicBezTo>
                  <a:pt x="349569" y="-8209"/>
                  <a:pt x="205438" y="38468"/>
                  <a:pt x="320842" y="0"/>
                </a:cubicBezTo>
                <a:cubicBezTo>
                  <a:pt x="336884" y="5347"/>
                  <a:pt x="354469" y="7342"/>
                  <a:pt x="368969" y="16042"/>
                </a:cubicBezTo>
                <a:cubicBezTo>
                  <a:pt x="444838" y="61564"/>
                  <a:pt x="394529" y="143688"/>
                  <a:pt x="385011" y="224590"/>
                </a:cubicBezTo>
                <a:cubicBezTo>
                  <a:pt x="382957" y="242050"/>
                  <a:pt x="370537" y="339619"/>
                  <a:pt x="352927" y="368969"/>
                </a:cubicBezTo>
                <a:cubicBezTo>
                  <a:pt x="345145" y="381938"/>
                  <a:pt x="334744" y="395095"/>
                  <a:pt x="320842" y="401053"/>
                </a:cubicBezTo>
                <a:cubicBezTo>
                  <a:pt x="295780" y="411794"/>
                  <a:pt x="267369" y="411748"/>
                  <a:pt x="240632" y="417095"/>
                </a:cubicBezTo>
                <a:cubicBezTo>
                  <a:pt x="197853" y="411748"/>
                  <a:pt x="153888" y="412396"/>
                  <a:pt x="112295" y="401053"/>
                </a:cubicBezTo>
                <a:cubicBezTo>
                  <a:pt x="93694" y="395980"/>
                  <a:pt x="79224" y="381013"/>
                  <a:pt x="64169" y="368969"/>
                </a:cubicBezTo>
                <a:cubicBezTo>
                  <a:pt x="31516" y="342846"/>
                  <a:pt x="23821" y="324489"/>
                  <a:pt x="0" y="288758"/>
                </a:cubicBezTo>
                <a:cubicBezTo>
                  <a:pt x="5347" y="256674"/>
                  <a:pt x="4621" y="222962"/>
                  <a:pt x="16042" y="192506"/>
                </a:cubicBezTo>
                <a:cubicBezTo>
                  <a:pt x="33935" y="144792"/>
                  <a:pt x="63013" y="169309"/>
                  <a:pt x="96253" y="144379"/>
                </a:cubicBezTo>
                <a:cubicBezTo>
                  <a:pt x="105819" y="137205"/>
                  <a:pt x="106948" y="122990"/>
                  <a:pt x="112295" y="112295"/>
                </a:cubicBezTo>
                <a:lnTo>
                  <a:pt x="128337" y="240632"/>
                </a:lnTo>
                <a:lnTo>
                  <a:pt x="128337" y="176463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673191B-12D9-4EE1-86F1-D787C7FDAFC6}"/>
              </a:ext>
            </a:extLst>
          </p:cNvPr>
          <p:cNvGrpSpPr/>
          <p:nvPr/>
        </p:nvGrpSpPr>
        <p:grpSpPr>
          <a:xfrm>
            <a:off x="7494300" y="1950184"/>
            <a:ext cx="528637" cy="401637"/>
            <a:chOff x="9644063" y="1423988"/>
            <a:chExt cx="871537" cy="5334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E613D0-85AA-4382-9E08-531102BA04B1}"/>
                </a:ext>
              </a:extLst>
            </p:cNvPr>
            <p:cNvSpPr/>
            <p:nvPr/>
          </p:nvSpPr>
          <p:spPr>
            <a:xfrm>
              <a:off x="9901238" y="1690688"/>
              <a:ext cx="428625" cy="2667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B8396030-9D71-4C71-B836-5C88A29FAEDA}"/>
                </a:ext>
              </a:extLst>
            </p:cNvPr>
            <p:cNvSpPr/>
            <p:nvPr/>
          </p:nvSpPr>
          <p:spPr>
            <a:xfrm>
              <a:off x="9644063" y="1423988"/>
              <a:ext cx="871537" cy="266700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4DDF4345-AB43-47D7-91D9-E5BFE2C5410D}"/>
              </a:ext>
            </a:extLst>
          </p:cNvPr>
          <p:cNvSpPr/>
          <p:nvPr/>
        </p:nvSpPr>
        <p:spPr>
          <a:xfrm>
            <a:off x="5234372" y="2049647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F955D04-5C49-443C-8A88-7A8B17067BF6}"/>
              </a:ext>
            </a:extLst>
          </p:cNvPr>
          <p:cNvSpPr txBox="1"/>
          <p:nvPr/>
        </p:nvSpPr>
        <p:spPr>
          <a:xfrm>
            <a:off x="5797863" y="2121486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ponds</a:t>
            </a: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E15AB8B4-E55F-4D5D-9ED3-0B19E8ECFD3B}"/>
              </a:ext>
            </a:extLst>
          </p:cNvPr>
          <p:cNvSpPr/>
          <p:nvPr/>
        </p:nvSpPr>
        <p:spPr>
          <a:xfrm>
            <a:off x="9603007" y="4226453"/>
            <a:ext cx="374073" cy="317459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55AF55E8-BDF0-4010-9F11-659F7C768A5B}"/>
              </a:ext>
            </a:extLst>
          </p:cNvPr>
          <p:cNvSpPr/>
          <p:nvPr/>
        </p:nvSpPr>
        <p:spPr>
          <a:xfrm>
            <a:off x="5222655" y="2568309"/>
            <a:ext cx="378856" cy="525683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AC6C88B-98C5-443B-8769-8972886A152E}"/>
              </a:ext>
            </a:extLst>
          </p:cNvPr>
          <p:cNvSpPr txBox="1"/>
          <p:nvPr/>
        </p:nvSpPr>
        <p:spPr>
          <a:xfrm>
            <a:off x="5805324" y="2736245"/>
            <a:ext cx="160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herbaceous</a:t>
            </a:r>
            <a:r>
              <a:rPr lang="fr-FR" sz="1200" b="1" dirty="0"/>
              <a:t> or </a:t>
            </a:r>
            <a:r>
              <a:rPr lang="fr-FR" sz="1200" b="1" dirty="0" err="1"/>
              <a:t>shrubby</a:t>
            </a:r>
            <a:r>
              <a:rPr lang="fr-FR" sz="1200" b="1" dirty="0"/>
              <a:t> </a:t>
            </a:r>
            <a:r>
              <a:rPr lang="fr-FR" sz="1200" b="1" dirty="0" err="1"/>
              <a:t>savannahs</a:t>
            </a:r>
            <a:endParaRPr lang="fr-FR" sz="1200" b="1" dirty="0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9F50118A-D2C3-4FFA-8A1C-22A9B19DFD47}"/>
              </a:ext>
            </a:extLst>
          </p:cNvPr>
          <p:cNvSpPr/>
          <p:nvPr/>
        </p:nvSpPr>
        <p:spPr>
          <a:xfrm>
            <a:off x="5189517" y="3372592"/>
            <a:ext cx="371157" cy="440726"/>
          </a:xfrm>
          <a:custGeom>
            <a:avLst/>
            <a:gdLst>
              <a:gd name="connsiteX0" fmla="*/ 0 w 371157"/>
              <a:gd name="connsiteY0" fmla="*/ 178130 h 440726"/>
              <a:gd name="connsiteX1" fmla="*/ 0 w 371157"/>
              <a:gd name="connsiteY1" fmla="*/ 178130 h 440726"/>
              <a:gd name="connsiteX2" fmla="*/ 95002 w 371157"/>
              <a:gd name="connsiteY2" fmla="*/ 130629 h 440726"/>
              <a:gd name="connsiteX3" fmla="*/ 166254 w 371157"/>
              <a:gd name="connsiteY3" fmla="*/ 95003 h 440726"/>
              <a:gd name="connsiteX4" fmla="*/ 249382 w 371157"/>
              <a:gd name="connsiteY4" fmla="*/ 35626 h 440726"/>
              <a:gd name="connsiteX5" fmla="*/ 285008 w 371157"/>
              <a:gd name="connsiteY5" fmla="*/ 11876 h 440726"/>
              <a:gd name="connsiteX6" fmla="*/ 320634 w 371157"/>
              <a:gd name="connsiteY6" fmla="*/ 0 h 440726"/>
              <a:gd name="connsiteX7" fmla="*/ 368135 w 371157"/>
              <a:gd name="connsiteY7" fmla="*/ 11876 h 440726"/>
              <a:gd name="connsiteX8" fmla="*/ 356260 w 371157"/>
              <a:gd name="connsiteY8" fmla="*/ 213756 h 440726"/>
              <a:gd name="connsiteX9" fmla="*/ 368135 w 371157"/>
              <a:gd name="connsiteY9" fmla="*/ 249382 h 440726"/>
              <a:gd name="connsiteX10" fmla="*/ 356260 w 371157"/>
              <a:gd name="connsiteY10" fmla="*/ 403761 h 440726"/>
              <a:gd name="connsiteX11" fmla="*/ 344384 w 371157"/>
              <a:gd name="connsiteY11" fmla="*/ 439387 h 440726"/>
              <a:gd name="connsiteX12" fmla="*/ 308758 w 371157"/>
              <a:gd name="connsiteY12" fmla="*/ 427512 h 440726"/>
              <a:gd name="connsiteX13" fmla="*/ 273132 w 371157"/>
              <a:gd name="connsiteY13" fmla="*/ 391886 h 440726"/>
              <a:gd name="connsiteX14" fmla="*/ 237506 w 371157"/>
              <a:gd name="connsiteY14" fmla="*/ 368135 h 440726"/>
              <a:gd name="connsiteX15" fmla="*/ 190005 w 371157"/>
              <a:gd name="connsiteY15" fmla="*/ 308759 h 440726"/>
              <a:gd name="connsiteX16" fmla="*/ 154379 w 371157"/>
              <a:gd name="connsiteY16" fmla="*/ 285008 h 440726"/>
              <a:gd name="connsiteX17" fmla="*/ 11875 w 371157"/>
              <a:gd name="connsiteY17" fmla="*/ 249382 h 440726"/>
              <a:gd name="connsiteX18" fmla="*/ 0 w 371157"/>
              <a:gd name="connsiteY18" fmla="*/ 178130 h 44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1157" h="440726">
                <a:moveTo>
                  <a:pt x="0" y="178130"/>
                </a:moveTo>
                <a:lnTo>
                  <a:pt x="0" y="178130"/>
                </a:lnTo>
                <a:cubicBezTo>
                  <a:pt x="31667" y="162296"/>
                  <a:pt x="63920" y="147583"/>
                  <a:pt x="95002" y="130629"/>
                </a:cubicBezTo>
                <a:cubicBezTo>
                  <a:pt x="167353" y="91165"/>
                  <a:pt x="94013" y="119083"/>
                  <a:pt x="166254" y="95003"/>
                </a:cubicBezTo>
                <a:cubicBezTo>
                  <a:pt x="250232" y="39017"/>
                  <a:pt x="146247" y="109293"/>
                  <a:pt x="249382" y="35626"/>
                </a:cubicBezTo>
                <a:cubicBezTo>
                  <a:pt x="260996" y="27331"/>
                  <a:pt x="272243" y="18259"/>
                  <a:pt x="285008" y="11876"/>
                </a:cubicBezTo>
                <a:cubicBezTo>
                  <a:pt x="296204" y="6278"/>
                  <a:pt x="308759" y="3959"/>
                  <a:pt x="320634" y="0"/>
                </a:cubicBezTo>
                <a:cubicBezTo>
                  <a:pt x="336468" y="3959"/>
                  <a:pt x="365452" y="-4223"/>
                  <a:pt x="368135" y="11876"/>
                </a:cubicBezTo>
                <a:cubicBezTo>
                  <a:pt x="379217" y="78368"/>
                  <a:pt x="356260" y="146346"/>
                  <a:pt x="356260" y="213756"/>
                </a:cubicBezTo>
                <a:cubicBezTo>
                  <a:pt x="356260" y="226274"/>
                  <a:pt x="364177" y="237507"/>
                  <a:pt x="368135" y="249382"/>
                </a:cubicBezTo>
                <a:cubicBezTo>
                  <a:pt x="364177" y="300842"/>
                  <a:pt x="362662" y="352548"/>
                  <a:pt x="356260" y="403761"/>
                </a:cubicBezTo>
                <a:cubicBezTo>
                  <a:pt x="354707" y="416182"/>
                  <a:pt x="355580" y="433789"/>
                  <a:pt x="344384" y="439387"/>
                </a:cubicBezTo>
                <a:cubicBezTo>
                  <a:pt x="333188" y="444985"/>
                  <a:pt x="320633" y="431470"/>
                  <a:pt x="308758" y="427512"/>
                </a:cubicBezTo>
                <a:cubicBezTo>
                  <a:pt x="296883" y="415637"/>
                  <a:pt x="286034" y="402637"/>
                  <a:pt x="273132" y="391886"/>
                </a:cubicBezTo>
                <a:cubicBezTo>
                  <a:pt x="262168" y="382749"/>
                  <a:pt x="245423" y="380010"/>
                  <a:pt x="237506" y="368135"/>
                </a:cubicBezTo>
                <a:cubicBezTo>
                  <a:pt x="190643" y="297840"/>
                  <a:pt x="265621" y="333964"/>
                  <a:pt x="190005" y="308759"/>
                </a:cubicBezTo>
                <a:cubicBezTo>
                  <a:pt x="178130" y="300842"/>
                  <a:pt x="167421" y="290805"/>
                  <a:pt x="154379" y="285008"/>
                </a:cubicBezTo>
                <a:cubicBezTo>
                  <a:pt x="97921" y="259915"/>
                  <a:pt x="71624" y="259340"/>
                  <a:pt x="11875" y="249382"/>
                </a:cubicBezTo>
                <a:cubicBezTo>
                  <a:pt x="-2880" y="190360"/>
                  <a:pt x="1979" y="190005"/>
                  <a:pt x="0" y="17813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A161E878-5D66-4801-9B22-C8336A1CD3AB}"/>
              </a:ext>
            </a:extLst>
          </p:cNvPr>
          <p:cNvSpPr/>
          <p:nvPr/>
        </p:nvSpPr>
        <p:spPr>
          <a:xfrm>
            <a:off x="8510603" y="1247952"/>
            <a:ext cx="2191766" cy="1661973"/>
          </a:xfrm>
          <a:custGeom>
            <a:avLst/>
            <a:gdLst>
              <a:gd name="connsiteX0" fmla="*/ 0 w 1710047"/>
              <a:gd name="connsiteY0" fmla="*/ 878774 h 973776"/>
              <a:gd name="connsiteX1" fmla="*/ 581891 w 1710047"/>
              <a:gd name="connsiteY1" fmla="*/ 0 h 973776"/>
              <a:gd name="connsiteX2" fmla="*/ 1448789 w 1710047"/>
              <a:gd name="connsiteY2" fmla="*/ 118753 h 973776"/>
              <a:gd name="connsiteX3" fmla="*/ 1710047 w 1710047"/>
              <a:gd name="connsiteY3" fmla="*/ 724394 h 973776"/>
              <a:gd name="connsiteX4" fmla="*/ 1626919 w 1710047"/>
              <a:gd name="connsiteY4" fmla="*/ 961901 h 973776"/>
              <a:gd name="connsiteX5" fmla="*/ 1068779 w 1710047"/>
              <a:gd name="connsiteY5" fmla="*/ 973776 h 973776"/>
              <a:gd name="connsiteX6" fmla="*/ 47501 w 1710047"/>
              <a:gd name="connsiteY6" fmla="*/ 902524 h 97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047" h="973776">
                <a:moveTo>
                  <a:pt x="0" y="878774"/>
                </a:moveTo>
                <a:lnTo>
                  <a:pt x="581891" y="0"/>
                </a:lnTo>
                <a:lnTo>
                  <a:pt x="1448789" y="118753"/>
                </a:lnTo>
                <a:lnTo>
                  <a:pt x="1710047" y="724394"/>
                </a:lnTo>
                <a:lnTo>
                  <a:pt x="1626919" y="961901"/>
                </a:lnTo>
                <a:lnTo>
                  <a:pt x="1068779" y="973776"/>
                </a:lnTo>
                <a:lnTo>
                  <a:pt x="47501" y="902524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F32C626A-F609-4076-B6EB-C43702084C97}"/>
              </a:ext>
            </a:extLst>
          </p:cNvPr>
          <p:cNvSpPr/>
          <p:nvPr/>
        </p:nvSpPr>
        <p:spPr>
          <a:xfrm rot="9434510">
            <a:off x="8483044" y="5078111"/>
            <a:ext cx="1710047" cy="973776"/>
          </a:xfrm>
          <a:custGeom>
            <a:avLst/>
            <a:gdLst>
              <a:gd name="connsiteX0" fmla="*/ 0 w 1710047"/>
              <a:gd name="connsiteY0" fmla="*/ 878774 h 973776"/>
              <a:gd name="connsiteX1" fmla="*/ 581891 w 1710047"/>
              <a:gd name="connsiteY1" fmla="*/ 0 h 973776"/>
              <a:gd name="connsiteX2" fmla="*/ 1448789 w 1710047"/>
              <a:gd name="connsiteY2" fmla="*/ 118753 h 973776"/>
              <a:gd name="connsiteX3" fmla="*/ 1710047 w 1710047"/>
              <a:gd name="connsiteY3" fmla="*/ 724394 h 973776"/>
              <a:gd name="connsiteX4" fmla="*/ 1626919 w 1710047"/>
              <a:gd name="connsiteY4" fmla="*/ 961901 h 973776"/>
              <a:gd name="connsiteX5" fmla="*/ 1068779 w 1710047"/>
              <a:gd name="connsiteY5" fmla="*/ 973776 h 973776"/>
              <a:gd name="connsiteX6" fmla="*/ 47501 w 1710047"/>
              <a:gd name="connsiteY6" fmla="*/ 902524 h 97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047" h="973776">
                <a:moveTo>
                  <a:pt x="0" y="878774"/>
                </a:moveTo>
                <a:lnTo>
                  <a:pt x="581891" y="0"/>
                </a:lnTo>
                <a:lnTo>
                  <a:pt x="1448789" y="118753"/>
                </a:lnTo>
                <a:lnTo>
                  <a:pt x="1710047" y="724394"/>
                </a:lnTo>
                <a:lnTo>
                  <a:pt x="1626919" y="961901"/>
                </a:lnTo>
                <a:lnTo>
                  <a:pt x="1068779" y="973776"/>
                </a:lnTo>
                <a:lnTo>
                  <a:pt x="47501" y="902524"/>
                </a:ln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94B052C-DBED-41DB-842D-C2CB25DEA25C}"/>
              </a:ext>
            </a:extLst>
          </p:cNvPr>
          <p:cNvSpPr txBox="1"/>
          <p:nvPr/>
        </p:nvSpPr>
        <p:spPr>
          <a:xfrm>
            <a:off x="5788896" y="3447017"/>
            <a:ext cx="133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</a:t>
            </a:r>
            <a:r>
              <a:rPr lang="fr-FR" sz="1200" b="1" dirty="0" err="1"/>
              <a:t>forest</a:t>
            </a:r>
            <a:endParaRPr lang="fr-FR" sz="1200" b="1" dirty="0"/>
          </a:p>
        </p:txBody>
      </p:sp>
      <p:sp>
        <p:nvSpPr>
          <p:cNvPr id="48" name="Triangle isocèle 47">
            <a:extLst>
              <a:ext uri="{FF2B5EF4-FFF2-40B4-BE49-F238E27FC236}">
                <a16:creationId xmlns:a16="http://schemas.microsoft.com/office/drawing/2014/main" id="{4A21C22F-3A41-4285-AC5F-15DB875E97FB}"/>
              </a:ext>
            </a:extLst>
          </p:cNvPr>
          <p:cNvSpPr/>
          <p:nvPr/>
        </p:nvSpPr>
        <p:spPr>
          <a:xfrm>
            <a:off x="5248454" y="4495122"/>
            <a:ext cx="482028" cy="49799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BF3AAFE-D944-4301-AE40-5A5C84E55E16}"/>
              </a:ext>
            </a:extLst>
          </p:cNvPr>
          <p:cNvSpPr txBox="1"/>
          <p:nvPr/>
        </p:nvSpPr>
        <p:spPr>
          <a:xfrm>
            <a:off x="5722236" y="4560252"/>
            <a:ext cx="1196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:  F.O</a:t>
            </a: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id="{992D5285-5674-43AC-AC8A-989847E715FF}"/>
              </a:ext>
            </a:extLst>
          </p:cNvPr>
          <p:cNvSpPr/>
          <p:nvPr/>
        </p:nvSpPr>
        <p:spPr>
          <a:xfrm>
            <a:off x="8779293" y="2755674"/>
            <a:ext cx="598425" cy="626901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020133C6-DED4-4B1C-A5E9-B94F7C5B1C12}"/>
              </a:ext>
            </a:extLst>
          </p:cNvPr>
          <p:cNvSpPr/>
          <p:nvPr/>
        </p:nvSpPr>
        <p:spPr>
          <a:xfrm>
            <a:off x="8038745" y="4312608"/>
            <a:ext cx="1259675" cy="960916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id="{F625C695-4913-4779-A255-FFDA93D6C52A}"/>
              </a:ext>
            </a:extLst>
          </p:cNvPr>
          <p:cNvSpPr/>
          <p:nvPr/>
        </p:nvSpPr>
        <p:spPr>
          <a:xfrm>
            <a:off x="10680321" y="2448280"/>
            <a:ext cx="856794" cy="931766"/>
          </a:xfrm>
          <a:prstGeom prst="triangl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B710CBD-A31E-44C9-8EDC-834260DFF3BE}"/>
              </a:ext>
            </a:extLst>
          </p:cNvPr>
          <p:cNvGrpSpPr/>
          <p:nvPr/>
        </p:nvGrpSpPr>
        <p:grpSpPr>
          <a:xfrm>
            <a:off x="5173125" y="2435312"/>
            <a:ext cx="6376273" cy="3397179"/>
            <a:chOff x="5428924" y="1100138"/>
            <a:chExt cx="6358264" cy="3500437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751FC5B3-5284-47EF-A6A3-A3A698BF39F1}"/>
                </a:ext>
              </a:extLst>
            </p:cNvPr>
            <p:cNvSpPr/>
            <p:nvPr/>
          </p:nvSpPr>
          <p:spPr>
            <a:xfrm>
              <a:off x="10629757" y="1100138"/>
              <a:ext cx="1157431" cy="3500437"/>
            </a:xfrm>
            <a:custGeom>
              <a:avLst/>
              <a:gdLst>
                <a:gd name="connsiteX0" fmla="*/ 928831 w 1157431"/>
                <a:gd name="connsiteY0" fmla="*/ 0 h 3500437"/>
                <a:gd name="connsiteX1" fmla="*/ 900256 w 1157431"/>
                <a:gd name="connsiteY1" fmla="*/ 71437 h 3500437"/>
                <a:gd name="connsiteX2" fmla="*/ 857393 w 1157431"/>
                <a:gd name="connsiteY2" fmla="*/ 100012 h 3500437"/>
                <a:gd name="connsiteX3" fmla="*/ 843106 w 1157431"/>
                <a:gd name="connsiteY3" fmla="*/ 157162 h 3500437"/>
                <a:gd name="connsiteX4" fmla="*/ 771668 w 1157431"/>
                <a:gd name="connsiteY4" fmla="*/ 314325 h 3500437"/>
                <a:gd name="connsiteX5" fmla="*/ 657368 w 1157431"/>
                <a:gd name="connsiteY5" fmla="*/ 442912 h 3500437"/>
                <a:gd name="connsiteX6" fmla="*/ 600218 w 1157431"/>
                <a:gd name="connsiteY6" fmla="*/ 542925 h 3500437"/>
                <a:gd name="connsiteX7" fmla="*/ 557356 w 1157431"/>
                <a:gd name="connsiteY7" fmla="*/ 571500 h 3500437"/>
                <a:gd name="connsiteX8" fmla="*/ 443056 w 1157431"/>
                <a:gd name="connsiteY8" fmla="*/ 685800 h 3500437"/>
                <a:gd name="connsiteX9" fmla="*/ 385906 w 1157431"/>
                <a:gd name="connsiteY9" fmla="*/ 771525 h 3500437"/>
                <a:gd name="connsiteX10" fmla="*/ 328756 w 1157431"/>
                <a:gd name="connsiteY10" fmla="*/ 742950 h 3500437"/>
                <a:gd name="connsiteX11" fmla="*/ 228743 w 1157431"/>
                <a:gd name="connsiteY11" fmla="*/ 785812 h 3500437"/>
                <a:gd name="connsiteX12" fmla="*/ 157306 w 1157431"/>
                <a:gd name="connsiteY12" fmla="*/ 842962 h 3500437"/>
                <a:gd name="connsiteX13" fmla="*/ 114443 w 1157431"/>
                <a:gd name="connsiteY13" fmla="*/ 885825 h 3500437"/>
                <a:gd name="connsiteX14" fmla="*/ 71581 w 1157431"/>
                <a:gd name="connsiteY14" fmla="*/ 900112 h 3500437"/>
                <a:gd name="connsiteX15" fmla="*/ 28718 w 1157431"/>
                <a:gd name="connsiteY15" fmla="*/ 1042987 h 3500437"/>
                <a:gd name="connsiteX16" fmla="*/ 14431 w 1157431"/>
                <a:gd name="connsiteY16" fmla="*/ 1157287 h 3500437"/>
                <a:gd name="connsiteX17" fmla="*/ 143 w 1157431"/>
                <a:gd name="connsiteY17" fmla="*/ 1200150 h 3500437"/>
                <a:gd name="connsiteX18" fmla="*/ 28718 w 1157431"/>
                <a:gd name="connsiteY18" fmla="*/ 1285875 h 3500437"/>
                <a:gd name="connsiteX19" fmla="*/ 43006 w 1157431"/>
                <a:gd name="connsiteY19" fmla="*/ 1400175 h 3500437"/>
                <a:gd name="connsiteX20" fmla="*/ 57293 w 1157431"/>
                <a:gd name="connsiteY20" fmla="*/ 1643062 h 3500437"/>
                <a:gd name="connsiteX21" fmla="*/ 85868 w 1157431"/>
                <a:gd name="connsiteY21" fmla="*/ 1714500 h 3500437"/>
                <a:gd name="connsiteX22" fmla="*/ 114443 w 1157431"/>
                <a:gd name="connsiteY22" fmla="*/ 1800225 h 3500437"/>
                <a:gd name="connsiteX23" fmla="*/ 128731 w 1157431"/>
                <a:gd name="connsiteY23" fmla="*/ 1857375 h 3500437"/>
                <a:gd name="connsiteX24" fmla="*/ 157306 w 1157431"/>
                <a:gd name="connsiteY24" fmla="*/ 1914525 h 3500437"/>
                <a:gd name="connsiteX25" fmla="*/ 185881 w 1157431"/>
                <a:gd name="connsiteY25" fmla="*/ 1985962 h 3500437"/>
                <a:gd name="connsiteX26" fmla="*/ 257318 w 1157431"/>
                <a:gd name="connsiteY26" fmla="*/ 2143125 h 3500437"/>
                <a:gd name="connsiteX27" fmla="*/ 257318 w 1157431"/>
                <a:gd name="connsiteY27" fmla="*/ 2143125 h 3500437"/>
                <a:gd name="connsiteX28" fmla="*/ 271606 w 1157431"/>
                <a:gd name="connsiteY28" fmla="*/ 2185987 h 3500437"/>
                <a:gd name="connsiteX29" fmla="*/ 385906 w 1157431"/>
                <a:gd name="connsiteY29" fmla="*/ 2200275 h 3500437"/>
                <a:gd name="connsiteX30" fmla="*/ 485918 w 1157431"/>
                <a:gd name="connsiteY30" fmla="*/ 2228850 h 3500437"/>
                <a:gd name="connsiteX31" fmla="*/ 528781 w 1157431"/>
                <a:gd name="connsiteY31" fmla="*/ 2257425 h 3500437"/>
                <a:gd name="connsiteX32" fmla="*/ 557356 w 1157431"/>
                <a:gd name="connsiteY32" fmla="*/ 2343150 h 3500437"/>
                <a:gd name="connsiteX33" fmla="*/ 514493 w 1157431"/>
                <a:gd name="connsiteY33" fmla="*/ 2757487 h 3500437"/>
                <a:gd name="connsiteX34" fmla="*/ 543068 w 1157431"/>
                <a:gd name="connsiteY34" fmla="*/ 2871787 h 3500437"/>
                <a:gd name="connsiteX35" fmla="*/ 585931 w 1157431"/>
                <a:gd name="connsiteY35" fmla="*/ 3014662 h 3500437"/>
                <a:gd name="connsiteX36" fmla="*/ 628793 w 1157431"/>
                <a:gd name="connsiteY36" fmla="*/ 3000375 h 3500437"/>
                <a:gd name="connsiteX37" fmla="*/ 671656 w 1157431"/>
                <a:gd name="connsiteY37" fmla="*/ 3057525 h 3500437"/>
                <a:gd name="connsiteX38" fmla="*/ 757381 w 1157431"/>
                <a:gd name="connsiteY38" fmla="*/ 3100387 h 3500437"/>
                <a:gd name="connsiteX39" fmla="*/ 828818 w 1157431"/>
                <a:gd name="connsiteY39" fmla="*/ 3171825 h 3500437"/>
                <a:gd name="connsiteX40" fmla="*/ 885968 w 1157431"/>
                <a:gd name="connsiteY40" fmla="*/ 3214687 h 3500437"/>
                <a:gd name="connsiteX41" fmla="*/ 914543 w 1157431"/>
                <a:gd name="connsiteY41" fmla="*/ 3257550 h 3500437"/>
                <a:gd name="connsiteX42" fmla="*/ 957406 w 1157431"/>
                <a:gd name="connsiteY42" fmla="*/ 3286125 h 3500437"/>
                <a:gd name="connsiteX43" fmla="*/ 1014556 w 1157431"/>
                <a:gd name="connsiteY43" fmla="*/ 3371850 h 3500437"/>
                <a:gd name="connsiteX44" fmla="*/ 1100281 w 1157431"/>
                <a:gd name="connsiteY44" fmla="*/ 3443287 h 3500437"/>
                <a:gd name="connsiteX45" fmla="*/ 1157431 w 1157431"/>
                <a:gd name="connsiteY45" fmla="*/ 3500437 h 350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57431" h="3500437">
                  <a:moveTo>
                    <a:pt x="928831" y="0"/>
                  </a:moveTo>
                  <a:cubicBezTo>
                    <a:pt x="919306" y="23812"/>
                    <a:pt x="915163" y="50568"/>
                    <a:pt x="900256" y="71437"/>
                  </a:cubicBezTo>
                  <a:cubicBezTo>
                    <a:pt x="890275" y="85410"/>
                    <a:pt x="866918" y="85724"/>
                    <a:pt x="857393" y="100012"/>
                  </a:cubicBezTo>
                  <a:cubicBezTo>
                    <a:pt x="846501" y="116350"/>
                    <a:pt x="849817" y="138708"/>
                    <a:pt x="843106" y="157162"/>
                  </a:cubicBezTo>
                  <a:cubicBezTo>
                    <a:pt x="832281" y="186931"/>
                    <a:pt x="792724" y="277478"/>
                    <a:pt x="771668" y="314325"/>
                  </a:cubicBezTo>
                  <a:cubicBezTo>
                    <a:pt x="721282" y="402499"/>
                    <a:pt x="753809" y="317538"/>
                    <a:pt x="657368" y="442912"/>
                  </a:cubicBezTo>
                  <a:cubicBezTo>
                    <a:pt x="633957" y="473346"/>
                    <a:pt x="623791" y="512616"/>
                    <a:pt x="600218" y="542925"/>
                  </a:cubicBezTo>
                  <a:cubicBezTo>
                    <a:pt x="589676" y="556479"/>
                    <a:pt x="570062" y="559949"/>
                    <a:pt x="557356" y="571500"/>
                  </a:cubicBezTo>
                  <a:cubicBezTo>
                    <a:pt x="517487" y="607745"/>
                    <a:pt x="472944" y="640968"/>
                    <a:pt x="443056" y="685800"/>
                  </a:cubicBezTo>
                  <a:lnTo>
                    <a:pt x="385906" y="771525"/>
                  </a:lnTo>
                  <a:cubicBezTo>
                    <a:pt x="366856" y="762000"/>
                    <a:pt x="349890" y="745592"/>
                    <a:pt x="328756" y="742950"/>
                  </a:cubicBezTo>
                  <a:cubicBezTo>
                    <a:pt x="293027" y="738484"/>
                    <a:pt x="254644" y="766386"/>
                    <a:pt x="228743" y="785812"/>
                  </a:cubicBezTo>
                  <a:cubicBezTo>
                    <a:pt x="204347" y="804109"/>
                    <a:pt x="180256" y="822881"/>
                    <a:pt x="157306" y="842962"/>
                  </a:cubicBezTo>
                  <a:cubicBezTo>
                    <a:pt x="142100" y="856268"/>
                    <a:pt x="131255" y="874617"/>
                    <a:pt x="114443" y="885825"/>
                  </a:cubicBezTo>
                  <a:cubicBezTo>
                    <a:pt x="101912" y="894179"/>
                    <a:pt x="85868" y="895350"/>
                    <a:pt x="71581" y="900112"/>
                  </a:cubicBezTo>
                  <a:cubicBezTo>
                    <a:pt x="3539" y="1002175"/>
                    <a:pt x="6102" y="952519"/>
                    <a:pt x="28718" y="1042987"/>
                  </a:cubicBezTo>
                  <a:cubicBezTo>
                    <a:pt x="23956" y="1081087"/>
                    <a:pt x="21300" y="1119510"/>
                    <a:pt x="14431" y="1157287"/>
                  </a:cubicBezTo>
                  <a:cubicBezTo>
                    <a:pt x="11737" y="1172105"/>
                    <a:pt x="-1520" y="1185182"/>
                    <a:pt x="143" y="1200150"/>
                  </a:cubicBezTo>
                  <a:cubicBezTo>
                    <a:pt x="3469" y="1230086"/>
                    <a:pt x="28718" y="1285875"/>
                    <a:pt x="28718" y="1285875"/>
                  </a:cubicBezTo>
                  <a:cubicBezTo>
                    <a:pt x="33481" y="1323975"/>
                    <a:pt x="39944" y="1361901"/>
                    <a:pt x="43006" y="1400175"/>
                  </a:cubicBezTo>
                  <a:cubicBezTo>
                    <a:pt x="49474" y="1481019"/>
                    <a:pt x="46335" y="1562703"/>
                    <a:pt x="57293" y="1643062"/>
                  </a:cubicBezTo>
                  <a:cubicBezTo>
                    <a:pt x="60758" y="1668474"/>
                    <a:pt x="77103" y="1690397"/>
                    <a:pt x="85868" y="1714500"/>
                  </a:cubicBezTo>
                  <a:cubicBezTo>
                    <a:pt x="96162" y="1742807"/>
                    <a:pt x="105788" y="1771375"/>
                    <a:pt x="114443" y="1800225"/>
                  </a:cubicBezTo>
                  <a:cubicBezTo>
                    <a:pt x="120086" y="1819033"/>
                    <a:pt x="121836" y="1838989"/>
                    <a:pt x="128731" y="1857375"/>
                  </a:cubicBezTo>
                  <a:cubicBezTo>
                    <a:pt x="136209" y="1877317"/>
                    <a:pt x="148656" y="1895062"/>
                    <a:pt x="157306" y="1914525"/>
                  </a:cubicBezTo>
                  <a:cubicBezTo>
                    <a:pt x="167722" y="1937961"/>
                    <a:pt x="176356" y="1962150"/>
                    <a:pt x="185881" y="1985962"/>
                  </a:cubicBezTo>
                  <a:cubicBezTo>
                    <a:pt x="206903" y="2091076"/>
                    <a:pt x="186698" y="2037194"/>
                    <a:pt x="257318" y="2143125"/>
                  </a:cubicBezTo>
                  <a:lnTo>
                    <a:pt x="257318" y="2143125"/>
                  </a:lnTo>
                  <a:cubicBezTo>
                    <a:pt x="262081" y="2157412"/>
                    <a:pt x="257844" y="2179870"/>
                    <a:pt x="271606" y="2185987"/>
                  </a:cubicBezTo>
                  <a:cubicBezTo>
                    <a:pt x="306693" y="2201581"/>
                    <a:pt x="348032" y="2193963"/>
                    <a:pt x="385906" y="2200275"/>
                  </a:cubicBezTo>
                  <a:cubicBezTo>
                    <a:pt x="399645" y="2202565"/>
                    <a:pt x="468928" y="2220355"/>
                    <a:pt x="485918" y="2228850"/>
                  </a:cubicBezTo>
                  <a:cubicBezTo>
                    <a:pt x="501277" y="2236529"/>
                    <a:pt x="514493" y="2247900"/>
                    <a:pt x="528781" y="2257425"/>
                  </a:cubicBezTo>
                  <a:cubicBezTo>
                    <a:pt x="538306" y="2286000"/>
                    <a:pt x="559965" y="2313143"/>
                    <a:pt x="557356" y="2343150"/>
                  </a:cubicBezTo>
                  <a:cubicBezTo>
                    <a:pt x="526271" y="2700622"/>
                    <a:pt x="546857" y="2563307"/>
                    <a:pt x="514493" y="2757487"/>
                  </a:cubicBezTo>
                  <a:cubicBezTo>
                    <a:pt x="524018" y="2795587"/>
                    <a:pt x="532279" y="2834025"/>
                    <a:pt x="543068" y="2871787"/>
                  </a:cubicBezTo>
                  <a:cubicBezTo>
                    <a:pt x="612647" y="3115313"/>
                    <a:pt x="541654" y="2837561"/>
                    <a:pt x="585931" y="3014662"/>
                  </a:cubicBezTo>
                  <a:cubicBezTo>
                    <a:pt x="600218" y="3009900"/>
                    <a:pt x="615323" y="2993640"/>
                    <a:pt x="628793" y="3000375"/>
                  </a:cubicBezTo>
                  <a:cubicBezTo>
                    <a:pt x="650092" y="3011024"/>
                    <a:pt x="654818" y="3040687"/>
                    <a:pt x="671656" y="3057525"/>
                  </a:cubicBezTo>
                  <a:cubicBezTo>
                    <a:pt x="699354" y="3085223"/>
                    <a:pt x="722518" y="3088767"/>
                    <a:pt x="757381" y="3100387"/>
                  </a:cubicBezTo>
                  <a:cubicBezTo>
                    <a:pt x="871683" y="3176589"/>
                    <a:pt x="733565" y="3076572"/>
                    <a:pt x="828818" y="3171825"/>
                  </a:cubicBezTo>
                  <a:cubicBezTo>
                    <a:pt x="845656" y="3188663"/>
                    <a:pt x="866918" y="3200400"/>
                    <a:pt x="885968" y="3214687"/>
                  </a:cubicBezTo>
                  <a:cubicBezTo>
                    <a:pt x="895493" y="3228975"/>
                    <a:pt x="902401" y="3245408"/>
                    <a:pt x="914543" y="3257550"/>
                  </a:cubicBezTo>
                  <a:cubicBezTo>
                    <a:pt x="926685" y="3269692"/>
                    <a:pt x="946098" y="3273202"/>
                    <a:pt x="957406" y="3286125"/>
                  </a:cubicBezTo>
                  <a:cubicBezTo>
                    <a:pt x="980021" y="3311971"/>
                    <a:pt x="985981" y="3352800"/>
                    <a:pt x="1014556" y="3371850"/>
                  </a:cubicBezTo>
                  <a:cubicBezTo>
                    <a:pt x="1120974" y="3442796"/>
                    <a:pt x="990272" y="3351614"/>
                    <a:pt x="1100281" y="3443287"/>
                  </a:cubicBezTo>
                  <a:cubicBezTo>
                    <a:pt x="1159393" y="3492546"/>
                    <a:pt x="1130881" y="3447339"/>
                    <a:pt x="1157431" y="3500437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23B7A1A-E773-40E9-B4C6-9C0CEC566BA6}"/>
                </a:ext>
              </a:extLst>
            </p:cNvPr>
            <p:cNvSpPr/>
            <p:nvPr/>
          </p:nvSpPr>
          <p:spPr>
            <a:xfrm>
              <a:off x="7419250" y="2230361"/>
              <a:ext cx="514350" cy="861783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8C578EA1-30E1-4BA7-86DC-12895631F37F}"/>
                </a:ext>
              </a:extLst>
            </p:cNvPr>
            <p:cNvSpPr/>
            <p:nvPr/>
          </p:nvSpPr>
          <p:spPr>
            <a:xfrm>
              <a:off x="5428924" y="2687217"/>
              <a:ext cx="408282" cy="407079"/>
            </a:xfrm>
            <a:custGeom>
              <a:avLst/>
              <a:gdLst>
                <a:gd name="connsiteX0" fmla="*/ 100013 w 514350"/>
                <a:gd name="connsiteY0" fmla="*/ 0 h 861783"/>
                <a:gd name="connsiteX1" fmla="*/ 100013 w 514350"/>
                <a:gd name="connsiteY1" fmla="*/ 0 h 861783"/>
                <a:gd name="connsiteX2" fmla="*/ 200025 w 514350"/>
                <a:gd name="connsiteY2" fmla="*/ 71437 h 861783"/>
                <a:gd name="connsiteX3" fmla="*/ 300038 w 514350"/>
                <a:gd name="connsiteY3" fmla="*/ 85725 h 861783"/>
                <a:gd name="connsiteX4" fmla="*/ 400050 w 514350"/>
                <a:gd name="connsiteY4" fmla="*/ 114300 h 861783"/>
                <a:gd name="connsiteX5" fmla="*/ 442913 w 514350"/>
                <a:gd name="connsiteY5" fmla="*/ 142875 h 861783"/>
                <a:gd name="connsiteX6" fmla="*/ 485775 w 514350"/>
                <a:gd name="connsiteY6" fmla="*/ 185737 h 861783"/>
                <a:gd name="connsiteX7" fmla="*/ 500063 w 514350"/>
                <a:gd name="connsiteY7" fmla="*/ 228600 h 861783"/>
                <a:gd name="connsiteX8" fmla="*/ 471488 w 514350"/>
                <a:gd name="connsiteY8" fmla="*/ 428625 h 861783"/>
                <a:gd name="connsiteX9" fmla="*/ 442913 w 514350"/>
                <a:gd name="connsiteY9" fmla="*/ 542925 h 861783"/>
                <a:gd name="connsiteX10" fmla="*/ 457200 w 514350"/>
                <a:gd name="connsiteY10" fmla="*/ 728662 h 861783"/>
                <a:gd name="connsiteX11" fmla="*/ 471488 w 514350"/>
                <a:gd name="connsiteY11" fmla="*/ 771525 h 861783"/>
                <a:gd name="connsiteX12" fmla="*/ 514350 w 514350"/>
                <a:gd name="connsiteY12" fmla="*/ 800100 h 861783"/>
                <a:gd name="connsiteX13" fmla="*/ 500063 w 514350"/>
                <a:gd name="connsiteY13" fmla="*/ 857250 h 861783"/>
                <a:gd name="connsiteX14" fmla="*/ 328613 w 514350"/>
                <a:gd name="connsiteY14" fmla="*/ 842962 h 861783"/>
                <a:gd name="connsiteX15" fmla="*/ 242888 w 514350"/>
                <a:gd name="connsiteY15" fmla="*/ 814387 h 861783"/>
                <a:gd name="connsiteX16" fmla="*/ 157163 w 514350"/>
                <a:gd name="connsiteY16" fmla="*/ 785812 h 861783"/>
                <a:gd name="connsiteX17" fmla="*/ 114300 w 514350"/>
                <a:gd name="connsiteY17" fmla="*/ 771525 h 861783"/>
                <a:gd name="connsiteX18" fmla="*/ 0 w 514350"/>
                <a:gd name="connsiteY18" fmla="*/ 757237 h 861783"/>
                <a:gd name="connsiteX19" fmla="*/ 42863 w 514350"/>
                <a:gd name="connsiteY19" fmla="*/ 671512 h 861783"/>
                <a:gd name="connsiteX20" fmla="*/ 85725 w 514350"/>
                <a:gd name="connsiteY20" fmla="*/ 642937 h 861783"/>
                <a:gd name="connsiteX21" fmla="*/ 71438 w 514350"/>
                <a:gd name="connsiteY21" fmla="*/ 357187 h 861783"/>
                <a:gd name="connsiteX22" fmla="*/ 57150 w 514350"/>
                <a:gd name="connsiteY22" fmla="*/ 257175 h 861783"/>
                <a:gd name="connsiteX23" fmla="*/ 100013 w 514350"/>
                <a:gd name="connsiteY23" fmla="*/ 0 h 86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4350" h="861783">
                  <a:moveTo>
                    <a:pt x="100013" y="0"/>
                  </a:moveTo>
                  <a:lnTo>
                    <a:pt x="100013" y="0"/>
                  </a:lnTo>
                  <a:cubicBezTo>
                    <a:pt x="133350" y="23812"/>
                    <a:pt x="162369" y="55299"/>
                    <a:pt x="200025" y="71437"/>
                  </a:cubicBezTo>
                  <a:cubicBezTo>
                    <a:pt x="230978" y="84703"/>
                    <a:pt x="266905" y="79701"/>
                    <a:pt x="300038" y="85725"/>
                  </a:cubicBezTo>
                  <a:cubicBezTo>
                    <a:pt x="314431" y="88342"/>
                    <a:pt x="382558" y="105554"/>
                    <a:pt x="400050" y="114300"/>
                  </a:cubicBezTo>
                  <a:cubicBezTo>
                    <a:pt x="415409" y="121979"/>
                    <a:pt x="429721" y="131882"/>
                    <a:pt x="442913" y="142875"/>
                  </a:cubicBezTo>
                  <a:cubicBezTo>
                    <a:pt x="458435" y="155810"/>
                    <a:pt x="471488" y="171450"/>
                    <a:pt x="485775" y="185737"/>
                  </a:cubicBezTo>
                  <a:cubicBezTo>
                    <a:pt x="490538" y="200025"/>
                    <a:pt x="500063" y="213539"/>
                    <a:pt x="500063" y="228600"/>
                  </a:cubicBezTo>
                  <a:cubicBezTo>
                    <a:pt x="500063" y="349474"/>
                    <a:pt x="490720" y="342084"/>
                    <a:pt x="471488" y="428625"/>
                  </a:cubicBezTo>
                  <a:cubicBezTo>
                    <a:pt x="448501" y="532068"/>
                    <a:pt x="468442" y="466334"/>
                    <a:pt x="442913" y="542925"/>
                  </a:cubicBezTo>
                  <a:cubicBezTo>
                    <a:pt x="447675" y="604837"/>
                    <a:pt x="449498" y="667046"/>
                    <a:pt x="457200" y="728662"/>
                  </a:cubicBezTo>
                  <a:cubicBezTo>
                    <a:pt x="459068" y="743606"/>
                    <a:pt x="462080" y="759765"/>
                    <a:pt x="471488" y="771525"/>
                  </a:cubicBezTo>
                  <a:cubicBezTo>
                    <a:pt x="482215" y="784934"/>
                    <a:pt x="500063" y="790575"/>
                    <a:pt x="514350" y="800100"/>
                  </a:cubicBezTo>
                  <a:cubicBezTo>
                    <a:pt x="509588" y="819150"/>
                    <a:pt x="519196" y="852835"/>
                    <a:pt x="500063" y="857250"/>
                  </a:cubicBezTo>
                  <a:cubicBezTo>
                    <a:pt x="444183" y="870145"/>
                    <a:pt x="385181" y="852390"/>
                    <a:pt x="328613" y="842962"/>
                  </a:cubicBezTo>
                  <a:cubicBezTo>
                    <a:pt x="298902" y="838010"/>
                    <a:pt x="271463" y="823912"/>
                    <a:pt x="242888" y="814387"/>
                  </a:cubicBezTo>
                  <a:lnTo>
                    <a:pt x="157163" y="785812"/>
                  </a:lnTo>
                  <a:cubicBezTo>
                    <a:pt x="142875" y="781049"/>
                    <a:pt x="129244" y="773393"/>
                    <a:pt x="114300" y="771525"/>
                  </a:cubicBezTo>
                  <a:lnTo>
                    <a:pt x="0" y="757237"/>
                  </a:lnTo>
                  <a:cubicBezTo>
                    <a:pt x="11621" y="722377"/>
                    <a:pt x="15167" y="699208"/>
                    <a:pt x="42863" y="671512"/>
                  </a:cubicBezTo>
                  <a:cubicBezTo>
                    <a:pt x="55005" y="659370"/>
                    <a:pt x="71438" y="652462"/>
                    <a:pt x="85725" y="642937"/>
                  </a:cubicBezTo>
                  <a:cubicBezTo>
                    <a:pt x="80963" y="547687"/>
                    <a:pt x="78483" y="452295"/>
                    <a:pt x="71438" y="357187"/>
                  </a:cubicBezTo>
                  <a:cubicBezTo>
                    <a:pt x="68950" y="323603"/>
                    <a:pt x="57150" y="290851"/>
                    <a:pt x="57150" y="257175"/>
                  </a:cubicBezTo>
                  <a:cubicBezTo>
                    <a:pt x="57150" y="25423"/>
                    <a:pt x="92869" y="42862"/>
                    <a:pt x="10001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E6FABCC-CEB4-4FBC-829F-95E56DEBA022}"/>
                </a:ext>
              </a:extLst>
            </p:cNvPr>
            <p:cNvSpPr txBox="1"/>
            <p:nvPr/>
          </p:nvSpPr>
          <p:spPr>
            <a:xfrm>
              <a:off x="6026353" y="2740159"/>
              <a:ext cx="1192942" cy="44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Agricultural areas</a:t>
              </a: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56B2AA05-8D2F-4F89-9D12-31F284E11A92}"/>
                </a:ext>
              </a:extLst>
            </p:cNvPr>
            <p:cNvSpPr/>
            <p:nvPr/>
          </p:nvSpPr>
          <p:spPr>
            <a:xfrm>
              <a:off x="10772180" y="2571750"/>
              <a:ext cx="343495" cy="628650"/>
            </a:xfrm>
            <a:custGeom>
              <a:avLst/>
              <a:gdLst>
                <a:gd name="connsiteX0" fmla="*/ 343495 w 343495"/>
                <a:gd name="connsiteY0" fmla="*/ 585788 h 628650"/>
                <a:gd name="connsiteX1" fmla="*/ 343495 w 343495"/>
                <a:gd name="connsiteY1" fmla="*/ 585788 h 628650"/>
                <a:gd name="connsiteX2" fmla="*/ 329208 w 343495"/>
                <a:gd name="connsiteY2" fmla="*/ 328613 h 628650"/>
                <a:gd name="connsiteX3" fmla="*/ 272058 w 343495"/>
                <a:gd name="connsiteY3" fmla="*/ 171450 h 628650"/>
                <a:gd name="connsiteX4" fmla="*/ 229195 w 343495"/>
                <a:gd name="connsiteY4" fmla="*/ 142875 h 628650"/>
                <a:gd name="connsiteX5" fmla="*/ 214908 w 343495"/>
                <a:gd name="connsiteY5" fmla="*/ 100013 h 628650"/>
                <a:gd name="connsiteX6" fmla="*/ 186333 w 343495"/>
                <a:gd name="connsiteY6" fmla="*/ 57150 h 628650"/>
                <a:gd name="connsiteX7" fmla="*/ 157758 w 343495"/>
                <a:gd name="connsiteY7" fmla="*/ 0 h 628650"/>
                <a:gd name="connsiteX8" fmla="*/ 72033 w 343495"/>
                <a:gd name="connsiteY8" fmla="*/ 42863 h 628650"/>
                <a:gd name="connsiteX9" fmla="*/ 57745 w 343495"/>
                <a:gd name="connsiteY9" fmla="*/ 85725 h 628650"/>
                <a:gd name="connsiteX10" fmla="*/ 29170 w 343495"/>
                <a:gd name="connsiteY10" fmla="*/ 128588 h 628650"/>
                <a:gd name="connsiteX11" fmla="*/ 14883 w 343495"/>
                <a:gd name="connsiteY11" fmla="*/ 257175 h 628650"/>
                <a:gd name="connsiteX12" fmla="*/ 43458 w 343495"/>
                <a:gd name="connsiteY12" fmla="*/ 414338 h 628650"/>
                <a:gd name="connsiteX13" fmla="*/ 72033 w 343495"/>
                <a:gd name="connsiteY13" fmla="*/ 457200 h 628650"/>
                <a:gd name="connsiteX14" fmla="*/ 86320 w 343495"/>
                <a:gd name="connsiteY14" fmla="*/ 500063 h 628650"/>
                <a:gd name="connsiteX15" fmla="*/ 143470 w 343495"/>
                <a:gd name="connsiteY15" fmla="*/ 600075 h 628650"/>
                <a:gd name="connsiteX16" fmla="*/ 257770 w 343495"/>
                <a:gd name="connsiteY16" fmla="*/ 628650 h 628650"/>
                <a:gd name="connsiteX17" fmla="*/ 329208 w 343495"/>
                <a:gd name="connsiteY17" fmla="*/ 571500 h 628650"/>
                <a:gd name="connsiteX18" fmla="*/ 343495 w 343495"/>
                <a:gd name="connsiteY18" fmla="*/ 585788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3495" h="628650">
                  <a:moveTo>
                    <a:pt x="343495" y="585788"/>
                  </a:moveTo>
                  <a:lnTo>
                    <a:pt x="343495" y="585788"/>
                  </a:lnTo>
                  <a:cubicBezTo>
                    <a:pt x="338733" y="500063"/>
                    <a:pt x="339049" y="413904"/>
                    <a:pt x="329208" y="328613"/>
                  </a:cubicBezTo>
                  <a:cubicBezTo>
                    <a:pt x="323909" y="282684"/>
                    <a:pt x="310419" y="209811"/>
                    <a:pt x="272058" y="171450"/>
                  </a:cubicBezTo>
                  <a:cubicBezTo>
                    <a:pt x="259916" y="159308"/>
                    <a:pt x="243483" y="152400"/>
                    <a:pt x="229195" y="142875"/>
                  </a:cubicBezTo>
                  <a:cubicBezTo>
                    <a:pt x="224433" y="128588"/>
                    <a:pt x="221643" y="113483"/>
                    <a:pt x="214908" y="100013"/>
                  </a:cubicBezTo>
                  <a:cubicBezTo>
                    <a:pt x="207229" y="84654"/>
                    <a:pt x="194852" y="72059"/>
                    <a:pt x="186333" y="57150"/>
                  </a:cubicBezTo>
                  <a:cubicBezTo>
                    <a:pt x="175766" y="38658"/>
                    <a:pt x="167283" y="19050"/>
                    <a:pt x="157758" y="0"/>
                  </a:cubicBezTo>
                  <a:cubicBezTo>
                    <a:pt x="129522" y="9412"/>
                    <a:pt x="92176" y="17684"/>
                    <a:pt x="72033" y="42863"/>
                  </a:cubicBezTo>
                  <a:cubicBezTo>
                    <a:pt x="62625" y="54623"/>
                    <a:pt x="64480" y="72255"/>
                    <a:pt x="57745" y="85725"/>
                  </a:cubicBezTo>
                  <a:cubicBezTo>
                    <a:pt x="50066" y="101084"/>
                    <a:pt x="38695" y="114300"/>
                    <a:pt x="29170" y="128588"/>
                  </a:cubicBezTo>
                  <a:cubicBezTo>
                    <a:pt x="-4167" y="228600"/>
                    <a:pt x="-8930" y="185738"/>
                    <a:pt x="14883" y="257175"/>
                  </a:cubicBezTo>
                  <a:cubicBezTo>
                    <a:pt x="19809" y="296580"/>
                    <a:pt x="21432" y="370287"/>
                    <a:pt x="43458" y="414338"/>
                  </a:cubicBezTo>
                  <a:cubicBezTo>
                    <a:pt x="51137" y="429696"/>
                    <a:pt x="62508" y="442913"/>
                    <a:pt x="72033" y="457200"/>
                  </a:cubicBezTo>
                  <a:cubicBezTo>
                    <a:pt x="76795" y="471488"/>
                    <a:pt x="82183" y="485582"/>
                    <a:pt x="86320" y="500063"/>
                  </a:cubicBezTo>
                  <a:cubicBezTo>
                    <a:pt x="98781" y="543676"/>
                    <a:pt x="93646" y="577428"/>
                    <a:pt x="143470" y="600075"/>
                  </a:cubicBezTo>
                  <a:cubicBezTo>
                    <a:pt x="179222" y="616326"/>
                    <a:pt x="257770" y="628650"/>
                    <a:pt x="257770" y="628650"/>
                  </a:cubicBezTo>
                  <a:cubicBezTo>
                    <a:pt x="290203" y="580001"/>
                    <a:pt x="273998" y="585303"/>
                    <a:pt x="329208" y="571500"/>
                  </a:cubicBezTo>
                  <a:cubicBezTo>
                    <a:pt x="333828" y="570345"/>
                    <a:pt x="341114" y="583407"/>
                    <a:pt x="343495" y="58578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678F4DCB-5CA6-46DB-82B0-9394BEC19A7D}"/>
              </a:ext>
            </a:extLst>
          </p:cNvPr>
          <p:cNvSpPr txBox="1"/>
          <p:nvPr/>
        </p:nvSpPr>
        <p:spPr>
          <a:xfrm>
            <a:off x="5765923" y="1505819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villages</a:t>
            </a:r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5DBB9789-6F5B-46AB-B0AC-20BC722EF73C}"/>
              </a:ext>
            </a:extLst>
          </p:cNvPr>
          <p:cNvSpPr/>
          <p:nvPr/>
        </p:nvSpPr>
        <p:spPr>
          <a:xfrm>
            <a:off x="5235753" y="2052988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39CE683-22C5-4899-ABA4-F99DABD18D60}"/>
              </a:ext>
            </a:extLst>
          </p:cNvPr>
          <p:cNvSpPr txBox="1"/>
          <p:nvPr/>
        </p:nvSpPr>
        <p:spPr>
          <a:xfrm>
            <a:off x="5799244" y="2124827"/>
            <a:ext cx="95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ponds</a:t>
            </a:r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D7ADF796-DB80-40C1-97DE-3A2F0A7B84D9}"/>
              </a:ext>
            </a:extLst>
          </p:cNvPr>
          <p:cNvSpPr/>
          <p:nvPr/>
        </p:nvSpPr>
        <p:spPr>
          <a:xfrm>
            <a:off x="5224036" y="2571650"/>
            <a:ext cx="378856" cy="525683"/>
          </a:xfrm>
          <a:custGeom>
            <a:avLst/>
            <a:gdLst>
              <a:gd name="connsiteX0" fmla="*/ 1413164 w 4227616"/>
              <a:gd name="connsiteY0" fmla="*/ 3538846 h 3538846"/>
              <a:gd name="connsiteX1" fmla="*/ 3218213 w 4227616"/>
              <a:gd name="connsiteY1" fmla="*/ 2861953 h 3538846"/>
              <a:gd name="connsiteX2" fmla="*/ 4227616 w 4227616"/>
              <a:gd name="connsiteY2" fmla="*/ 2018805 h 3538846"/>
              <a:gd name="connsiteX3" fmla="*/ 4180115 w 4227616"/>
              <a:gd name="connsiteY3" fmla="*/ 771896 h 3538846"/>
              <a:gd name="connsiteX4" fmla="*/ 3146961 w 4227616"/>
              <a:gd name="connsiteY4" fmla="*/ 0 h 3538846"/>
              <a:gd name="connsiteX5" fmla="*/ 2030681 w 4227616"/>
              <a:gd name="connsiteY5" fmla="*/ 237506 h 3538846"/>
              <a:gd name="connsiteX6" fmla="*/ 1306286 w 4227616"/>
              <a:gd name="connsiteY6" fmla="*/ 688768 h 3538846"/>
              <a:gd name="connsiteX7" fmla="*/ 486889 w 4227616"/>
              <a:gd name="connsiteY7" fmla="*/ 1104405 h 3538846"/>
              <a:gd name="connsiteX8" fmla="*/ 0 w 4227616"/>
              <a:gd name="connsiteY8" fmla="*/ 1710046 h 3538846"/>
              <a:gd name="connsiteX9" fmla="*/ 142504 w 4227616"/>
              <a:gd name="connsiteY9" fmla="*/ 2434441 h 3538846"/>
              <a:gd name="connsiteX10" fmla="*/ 344385 w 4227616"/>
              <a:gd name="connsiteY10" fmla="*/ 3372592 h 3538846"/>
              <a:gd name="connsiteX11" fmla="*/ 1508166 w 4227616"/>
              <a:gd name="connsiteY11" fmla="*/ 3503220 h 3538846"/>
              <a:gd name="connsiteX12" fmla="*/ 1520042 w 4227616"/>
              <a:gd name="connsiteY12" fmla="*/ 3526971 h 3538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7616" h="3538846">
                <a:moveTo>
                  <a:pt x="1413164" y="3538846"/>
                </a:moveTo>
                <a:lnTo>
                  <a:pt x="3218213" y="2861953"/>
                </a:lnTo>
                <a:lnTo>
                  <a:pt x="4227616" y="2018805"/>
                </a:lnTo>
                <a:lnTo>
                  <a:pt x="4180115" y="771896"/>
                </a:lnTo>
                <a:lnTo>
                  <a:pt x="3146961" y="0"/>
                </a:lnTo>
                <a:lnTo>
                  <a:pt x="2030681" y="237506"/>
                </a:lnTo>
                <a:lnTo>
                  <a:pt x="1306286" y="688768"/>
                </a:lnTo>
                <a:lnTo>
                  <a:pt x="486889" y="1104405"/>
                </a:lnTo>
                <a:lnTo>
                  <a:pt x="0" y="1710046"/>
                </a:lnTo>
                <a:lnTo>
                  <a:pt x="142504" y="2434441"/>
                </a:lnTo>
                <a:lnTo>
                  <a:pt x="344385" y="3372592"/>
                </a:lnTo>
                <a:lnTo>
                  <a:pt x="1508166" y="3503220"/>
                </a:lnTo>
                <a:lnTo>
                  <a:pt x="1520042" y="3526971"/>
                </a:lnTo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0B6F4-AEEC-4DC4-9139-00DA287FD721}"/>
              </a:ext>
            </a:extLst>
          </p:cNvPr>
          <p:cNvSpPr txBox="1"/>
          <p:nvPr/>
        </p:nvSpPr>
        <p:spPr>
          <a:xfrm>
            <a:off x="5806705" y="2739586"/>
            <a:ext cx="160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herbaceous</a:t>
            </a:r>
            <a:r>
              <a:rPr lang="fr-FR" sz="1200" b="1" dirty="0"/>
              <a:t> or </a:t>
            </a:r>
            <a:r>
              <a:rPr lang="fr-FR" sz="1200" b="1" dirty="0" err="1"/>
              <a:t>shrubby</a:t>
            </a:r>
            <a:r>
              <a:rPr lang="fr-FR" sz="1200" b="1" dirty="0"/>
              <a:t> </a:t>
            </a:r>
            <a:r>
              <a:rPr lang="fr-FR" sz="1200" b="1" dirty="0" err="1"/>
              <a:t>savannahs</a:t>
            </a:r>
            <a:endParaRPr lang="fr-FR" sz="1200" b="1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3014022-4B6D-4166-903A-C588FF0436E7}"/>
              </a:ext>
            </a:extLst>
          </p:cNvPr>
          <p:cNvSpPr txBox="1"/>
          <p:nvPr/>
        </p:nvSpPr>
        <p:spPr>
          <a:xfrm>
            <a:off x="5790277" y="3450358"/>
            <a:ext cx="133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: </a:t>
            </a:r>
            <a:r>
              <a:rPr lang="fr-FR" sz="1200" b="1" dirty="0" err="1"/>
              <a:t>forest</a:t>
            </a:r>
            <a:endParaRPr lang="fr-FR" sz="1200" b="1" dirty="0"/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FAD2488-74D4-456C-8B74-518B4F10F36A}"/>
              </a:ext>
            </a:extLst>
          </p:cNvPr>
          <p:cNvSpPr/>
          <p:nvPr/>
        </p:nvSpPr>
        <p:spPr>
          <a:xfrm>
            <a:off x="7807177" y="4853321"/>
            <a:ext cx="482028" cy="385665"/>
          </a:xfrm>
          <a:custGeom>
            <a:avLst/>
            <a:gdLst>
              <a:gd name="connsiteX0" fmla="*/ 0 w 482028"/>
              <a:gd name="connsiteY0" fmla="*/ 96253 h 385665"/>
              <a:gd name="connsiteX1" fmla="*/ 0 w 482028"/>
              <a:gd name="connsiteY1" fmla="*/ 96253 h 385665"/>
              <a:gd name="connsiteX2" fmla="*/ 128337 w 482028"/>
              <a:gd name="connsiteY2" fmla="*/ 48127 h 385665"/>
              <a:gd name="connsiteX3" fmla="*/ 176463 w 482028"/>
              <a:gd name="connsiteY3" fmla="*/ 32085 h 385665"/>
              <a:gd name="connsiteX4" fmla="*/ 288758 w 482028"/>
              <a:gd name="connsiteY4" fmla="*/ 16042 h 385665"/>
              <a:gd name="connsiteX5" fmla="*/ 385011 w 482028"/>
              <a:gd name="connsiteY5" fmla="*/ 0 h 385665"/>
              <a:gd name="connsiteX6" fmla="*/ 481263 w 482028"/>
              <a:gd name="connsiteY6" fmla="*/ 16042 h 385665"/>
              <a:gd name="connsiteX7" fmla="*/ 433137 w 482028"/>
              <a:gd name="connsiteY7" fmla="*/ 192506 h 385665"/>
              <a:gd name="connsiteX8" fmla="*/ 368968 w 482028"/>
              <a:gd name="connsiteY8" fmla="*/ 385011 h 385665"/>
              <a:gd name="connsiteX9" fmla="*/ 240632 w 482028"/>
              <a:gd name="connsiteY9" fmla="*/ 368969 h 385665"/>
              <a:gd name="connsiteX10" fmla="*/ 144379 w 482028"/>
              <a:gd name="connsiteY10" fmla="*/ 336885 h 385665"/>
              <a:gd name="connsiteX11" fmla="*/ 64168 w 482028"/>
              <a:gd name="connsiteY11" fmla="*/ 272716 h 385665"/>
              <a:gd name="connsiteX12" fmla="*/ 48126 w 482028"/>
              <a:gd name="connsiteY12" fmla="*/ 112295 h 385665"/>
              <a:gd name="connsiteX13" fmla="*/ 144379 w 482028"/>
              <a:gd name="connsiteY13" fmla="*/ 64169 h 38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028" h="385665">
                <a:moveTo>
                  <a:pt x="0" y="96253"/>
                </a:moveTo>
                <a:lnTo>
                  <a:pt x="0" y="96253"/>
                </a:lnTo>
                <a:lnTo>
                  <a:pt x="128337" y="48127"/>
                </a:lnTo>
                <a:cubicBezTo>
                  <a:pt x="144229" y="42348"/>
                  <a:pt x="159882" y="35401"/>
                  <a:pt x="176463" y="32085"/>
                </a:cubicBezTo>
                <a:cubicBezTo>
                  <a:pt x="213540" y="24669"/>
                  <a:pt x="251386" y="21792"/>
                  <a:pt x="288758" y="16042"/>
                </a:cubicBezTo>
                <a:cubicBezTo>
                  <a:pt x="320907" y="11096"/>
                  <a:pt x="352927" y="5347"/>
                  <a:pt x="385011" y="0"/>
                </a:cubicBezTo>
                <a:lnTo>
                  <a:pt x="481263" y="16042"/>
                </a:lnTo>
                <a:cubicBezTo>
                  <a:pt x="488155" y="31549"/>
                  <a:pt x="446603" y="152106"/>
                  <a:pt x="433137" y="192506"/>
                </a:cubicBezTo>
                <a:cubicBezTo>
                  <a:pt x="430212" y="221754"/>
                  <a:pt x="456416" y="377061"/>
                  <a:pt x="368968" y="385011"/>
                </a:cubicBezTo>
                <a:cubicBezTo>
                  <a:pt x="326033" y="388914"/>
                  <a:pt x="283411" y="374316"/>
                  <a:pt x="240632" y="368969"/>
                </a:cubicBezTo>
                <a:cubicBezTo>
                  <a:pt x="208548" y="358274"/>
                  <a:pt x="168293" y="360800"/>
                  <a:pt x="144379" y="336885"/>
                </a:cubicBezTo>
                <a:cubicBezTo>
                  <a:pt x="98662" y="291167"/>
                  <a:pt x="124880" y="313190"/>
                  <a:pt x="64168" y="272716"/>
                </a:cubicBezTo>
                <a:cubicBezTo>
                  <a:pt x="36289" y="189079"/>
                  <a:pt x="48126" y="241500"/>
                  <a:pt x="48126" y="112295"/>
                </a:cubicBezTo>
                <a:lnTo>
                  <a:pt x="144379" y="64169"/>
                </a:ln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015F0E5E-21E6-41E1-80F3-80A05388DC96}"/>
              </a:ext>
            </a:extLst>
          </p:cNvPr>
          <p:cNvSpPr/>
          <p:nvPr/>
        </p:nvSpPr>
        <p:spPr>
          <a:xfrm>
            <a:off x="8779668" y="2755674"/>
            <a:ext cx="598425" cy="626901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Titre 1">
            <a:extLst>
              <a:ext uri="{FF2B5EF4-FFF2-40B4-BE49-F238E27FC236}">
                <a16:creationId xmlns:a16="http://schemas.microsoft.com/office/drawing/2014/main" id="{7A56565E-E140-42AD-A6A8-02B8886D03BA}"/>
              </a:ext>
            </a:extLst>
          </p:cNvPr>
          <p:cNvSpPr txBox="1">
            <a:spLocks/>
          </p:cNvSpPr>
          <p:nvPr/>
        </p:nvSpPr>
        <p:spPr>
          <a:xfrm>
            <a:off x="504148" y="-155043"/>
            <a:ext cx="69778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latin typeface="+mn-lt"/>
              </a:rPr>
              <a:t>Pasturelands : managers and users </a:t>
            </a:r>
          </a:p>
        </p:txBody>
      </p:sp>
      <p:sp>
        <p:nvSpPr>
          <p:cNvPr id="68" name="Espace réservé du contenu 2">
            <a:extLst>
              <a:ext uri="{FF2B5EF4-FFF2-40B4-BE49-F238E27FC236}">
                <a16:creationId xmlns:a16="http://schemas.microsoft.com/office/drawing/2014/main" id="{B5407504-CC6F-4B51-9695-4685E8D9701A}"/>
              </a:ext>
            </a:extLst>
          </p:cNvPr>
          <p:cNvSpPr txBox="1">
            <a:spLocks/>
          </p:cNvSpPr>
          <p:nvPr/>
        </p:nvSpPr>
        <p:spPr>
          <a:xfrm>
            <a:off x="822362" y="1251518"/>
            <a:ext cx="4090367" cy="2200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600" dirty="0" err="1"/>
              <a:t>Herd</a:t>
            </a:r>
            <a:r>
              <a:rPr lang="fr-FR" sz="2600" dirty="0"/>
              <a:t> </a:t>
            </a:r>
            <a:r>
              <a:rPr lang="fr-FR" sz="2600" dirty="0" err="1"/>
              <a:t>gathering</a:t>
            </a:r>
            <a:r>
              <a:rPr lang="fr-FR" sz="2600" dirty="0"/>
              <a:t> place </a:t>
            </a:r>
          </a:p>
          <a:p>
            <a:pPr marL="0" indent="0">
              <a:buNone/>
            </a:pPr>
            <a:r>
              <a:rPr lang="fr-FR" sz="2200" b="1" dirty="0"/>
              <a:t>Fananganan’omby (F.O</a:t>
            </a:r>
            <a:r>
              <a:rPr lang="fr-FR" sz="1700" b="1" dirty="0"/>
              <a:t>)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600" b="1" dirty="0"/>
              <a:t>Owner = Big Agropastoralist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900" dirty="0"/>
              <a:t> rights of use, exclusion, alienation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1900" dirty="0"/>
              <a:t>transfer by inheritance but no sale = Family of Big Agropastoralist </a:t>
            </a:r>
            <a:endParaRPr lang="fr-FR" sz="19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4CCB030-0204-47AA-8FE7-27104CD4F1A8}"/>
              </a:ext>
            </a:extLst>
          </p:cNvPr>
          <p:cNvSpPr/>
          <p:nvPr/>
        </p:nvSpPr>
        <p:spPr>
          <a:xfrm>
            <a:off x="364135" y="3932649"/>
            <a:ext cx="354570" cy="2458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space réservé du contenu 2">
            <a:extLst>
              <a:ext uri="{FF2B5EF4-FFF2-40B4-BE49-F238E27FC236}">
                <a16:creationId xmlns:a16="http://schemas.microsoft.com/office/drawing/2014/main" id="{435AEF3E-7004-4C01-8839-09F2C0639FC6}"/>
              </a:ext>
            </a:extLst>
          </p:cNvPr>
          <p:cNvSpPr txBox="1">
            <a:spLocks/>
          </p:cNvSpPr>
          <p:nvPr/>
        </p:nvSpPr>
        <p:spPr>
          <a:xfrm>
            <a:off x="790118" y="3893295"/>
            <a:ext cx="4314827" cy="2906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400" dirty="0" err="1"/>
              <a:t>Herd</a:t>
            </a:r>
            <a:r>
              <a:rPr lang="fr-FR" sz="3400" dirty="0"/>
              <a:t> </a:t>
            </a:r>
            <a:r>
              <a:rPr lang="fr-FR" sz="3400" dirty="0" err="1"/>
              <a:t>grazing</a:t>
            </a:r>
            <a:r>
              <a:rPr lang="fr-FR" sz="3400" dirty="0"/>
              <a:t> areas</a:t>
            </a:r>
          </a:p>
          <a:p>
            <a:pPr marL="0" indent="0">
              <a:buNone/>
            </a:pPr>
            <a:r>
              <a:rPr lang="fr-FR" sz="2900" b="1" dirty="0"/>
              <a:t>Kijana</a:t>
            </a:r>
          </a:p>
          <a:p>
            <a:pPr marL="0" indent="0">
              <a:buNone/>
            </a:pPr>
            <a:r>
              <a:rPr lang="en-US" sz="3400" b="1" dirty="0"/>
              <a:t>Managers = families of Big Agropastoralists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Accept entry of outside herders and may exclude them in the event of non-compliance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 Accept agricultural cultivation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User rights Users: villagers + Big Agropastoralists from other localities </a:t>
            </a:r>
            <a:endParaRPr lang="fr-FR" sz="2600" dirty="0"/>
          </a:p>
        </p:txBody>
      </p:sp>
      <p:sp>
        <p:nvSpPr>
          <p:cNvPr id="72" name="Triangle isocèle 71">
            <a:extLst>
              <a:ext uri="{FF2B5EF4-FFF2-40B4-BE49-F238E27FC236}">
                <a16:creationId xmlns:a16="http://schemas.microsoft.com/office/drawing/2014/main" id="{BD070286-9A1E-4CAA-81A6-1687D7437AFC}"/>
              </a:ext>
            </a:extLst>
          </p:cNvPr>
          <p:cNvSpPr/>
          <p:nvPr/>
        </p:nvSpPr>
        <p:spPr>
          <a:xfrm>
            <a:off x="308090" y="1315692"/>
            <a:ext cx="482028" cy="49799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28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A201F-2577-4B1D-BE92-BF48880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406342" cy="1143000"/>
          </a:xfrm>
        </p:spPr>
        <p:txBody>
          <a:bodyPr/>
          <a:lstStyle/>
          <a:p>
            <a:r>
              <a:rPr lang="fr-FR" dirty="0"/>
              <a:t>Common non </a:t>
            </a:r>
            <a:r>
              <a:rPr lang="fr-FR" dirty="0" err="1"/>
              <a:t>conventional</a:t>
            </a:r>
            <a:r>
              <a:rPr lang="fr-FR" dirty="0"/>
              <a:t>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926D4D7-1510-44FD-B49C-D4FE90391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85" y="1346561"/>
            <a:ext cx="11171415" cy="20849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Clear boundaries OK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Pastoral resources: Collective with rules </a:t>
            </a:r>
            <a:r>
              <a:rPr lang="en-US" sz="2800" dirty="0">
                <a:solidFill>
                  <a:srgbClr val="FF0000"/>
                </a:solidFill>
              </a:rPr>
              <a:t>but a non-formalized collective, no meetings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Other resources: complex mosaic tenure </a:t>
            </a:r>
            <a:endParaRPr lang="fr-FR" sz="2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475CB43-DFAD-42A3-BFC0-F05620490060}"/>
              </a:ext>
            </a:extLst>
          </p:cNvPr>
          <p:cNvSpPr txBox="1">
            <a:spLocks/>
          </p:cNvSpPr>
          <p:nvPr/>
        </p:nvSpPr>
        <p:spPr>
          <a:xfrm>
            <a:off x="609600" y="3252714"/>
            <a:ext cx="5954486" cy="946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Common </a:t>
            </a:r>
            <a:r>
              <a:rPr lang="fr-FR" dirty="0" err="1"/>
              <a:t>polycentric</a:t>
            </a:r>
            <a:r>
              <a:rPr lang="fr-FR" dirty="0"/>
              <a:t> 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A76832EA-A779-460B-8E6C-1F537D171899}"/>
              </a:ext>
            </a:extLst>
          </p:cNvPr>
          <p:cNvSpPr txBox="1">
            <a:spLocks/>
          </p:cNvSpPr>
          <p:nvPr/>
        </p:nvSpPr>
        <p:spPr>
          <a:xfrm>
            <a:off x="410985" y="4199541"/>
            <a:ext cx="6803571" cy="2389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Isolated pasturelands - agropastoralists' governance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Pastures included in protected areas or in territories managed by renewable resource management associations (VOI)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3E3F41-AC2E-43B2-8EF1-2D87A329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170" y="3429000"/>
            <a:ext cx="4533694" cy="25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5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4F18D24-8BCA-42A0-9355-76DE5541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fr-FR" dirty="0"/>
              <a:t>Challengers: </a:t>
            </a:r>
            <a:r>
              <a:rPr lang="fr-FR" dirty="0" err="1"/>
              <a:t>defense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88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2062F7-0430-4896-8238-7664B0FB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Agropastoralists'need for protection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727A52-F0DD-4AA1-80FC-6A11A8D5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24422"/>
            <a:ext cx="10972800" cy="2139042"/>
          </a:xfrm>
        </p:spPr>
        <p:txBody>
          <a:bodyPr/>
          <a:lstStyle/>
          <a:p>
            <a:r>
              <a:rPr lang="en-US" dirty="0"/>
              <a:t>Challengers generally from outside the pasturelands</a:t>
            </a:r>
          </a:p>
          <a:p>
            <a:r>
              <a:rPr lang="en-US" dirty="0"/>
              <a:t>Agropastoralists needs for protection from the outside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A225B7-2EB4-433B-A704-0C94893DB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09" y="3764057"/>
            <a:ext cx="2337391" cy="31017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EA1957-9325-4B8F-98F9-0F7950F90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261"/>
            <a:ext cx="9854609" cy="13517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5BF8C1-E520-4B4F-BBCC-FA8918BE894E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28861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7306A05-87FE-4AA9-82C4-8DFB5E8AB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18959"/>
              </p:ext>
            </p:extLst>
          </p:nvPr>
        </p:nvGraphicFramePr>
        <p:xfrm>
          <a:off x="179537" y="2090057"/>
          <a:ext cx="7277101" cy="310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034">
                  <a:extLst>
                    <a:ext uri="{9D8B030D-6E8A-4147-A177-3AD203B41FA5}">
                      <a16:colId xmlns:a16="http://schemas.microsoft.com/office/drawing/2014/main" val="4123523593"/>
                    </a:ext>
                  </a:extLst>
                </a:gridCol>
                <a:gridCol w="3701067">
                  <a:extLst>
                    <a:ext uri="{9D8B030D-6E8A-4147-A177-3AD203B41FA5}">
                      <a16:colId xmlns:a16="http://schemas.microsoft.com/office/drawing/2014/main" val="1655354798"/>
                    </a:ext>
                  </a:extLst>
                </a:gridCol>
              </a:tblGrid>
              <a:tr h="693446">
                <a:tc>
                  <a:txBody>
                    <a:bodyPr/>
                    <a:lstStyle/>
                    <a:p>
                      <a:r>
                        <a:rPr lang="fr-FR" sz="2400" dirty="0"/>
                        <a:t>Challengers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/>
                        <a:t>Reaction</a:t>
                      </a:r>
                      <a:r>
                        <a:rPr lang="fr-FR" sz="2400" dirty="0"/>
                        <a:t> and  </a:t>
                      </a:r>
                      <a:r>
                        <a:rPr lang="fr-FR" sz="2400" dirty="0" err="1"/>
                        <a:t>strategies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4705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r>
                        <a:rPr lang="fr-FR" sz="2400" dirty="0"/>
                        <a:t>Protected Area and VOI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Agropastoralists (</a:t>
                      </a:r>
                      <a:r>
                        <a:rPr lang="fr-FR" sz="2400" dirty="0" err="1"/>
                        <a:t>Individually</a:t>
                      </a:r>
                      <a:r>
                        <a:rPr lang="fr-FR" sz="2400" dirty="0"/>
                        <a:t> or </a:t>
                      </a:r>
                      <a:r>
                        <a:rPr lang="fr-FR" sz="2400" dirty="0" err="1"/>
                        <a:t>collectively</a:t>
                      </a:r>
                      <a:r>
                        <a:rPr lang="fr-FR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83319"/>
                  </a:ext>
                </a:extLst>
              </a:tr>
              <a:tr h="1182254">
                <a:tc>
                  <a:txBody>
                    <a:bodyPr/>
                    <a:lstStyle/>
                    <a:p>
                      <a:r>
                        <a:rPr lang="en-US" sz="2400" dirty="0"/>
                        <a:t>Challenging  management rights, in particular herders' right to fire 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Non-compliance </a:t>
                      </a:r>
                      <a:r>
                        <a:rPr lang="fr-FR" sz="2400" dirty="0" err="1"/>
                        <a:t>with</a:t>
                      </a:r>
                      <a:r>
                        <a:rPr lang="fr-FR" sz="2400" dirty="0"/>
                        <a:t> </a:t>
                      </a:r>
                      <a:r>
                        <a:rPr lang="fr-FR" sz="2400" dirty="0" err="1"/>
                        <a:t>rules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61599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8DD803DB-C1DD-4A66-B68F-1EB84712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Challengers : </a:t>
            </a:r>
            <a:r>
              <a:rPr lang="fr-FR" dirty="0" err="1"/>
              <a:t>organizations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outside the area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BAACFC-A79C-4C25-A530-AF6AE075C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8"/>
          <a:stretch/>
        </p:blipFill>
        <p:spPr>
          <a:xfrm>
            <a:off x="7456638" y="2090058"/>
            <a:ext cx="4628187" cy="31013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C6CEC4-911A-4F60-97C1-6F353D8CD206}"/>
              </a:ext>
            </a:extLst>
          </p:cNvPr>
          <p:cNvSpPr txBox="1"/>
          <p:nvPr/>
        </p:nvSpPr>
        <p:spPr>
          <a:xfrm>
            <a:off x="11137577" y="4883646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259702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7546" y="2693987"/>
            <a:ext cx="11496908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The challenges of legal recognition of Agropastoralists land rights in Madagascar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4471638"/>
            <a:ext cx="9110547" cy="1323629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Oginot Germier Manasoa</a:t>
            </a:r>
            <a:r>
              <a:rPr lang="fr-FR" sz="2400" dirty="0">
                <a:solidFill>
                  <a:schemeClr val="tx1"/>
                </a:solidFill>
              </a:rPr>
              <a:t>, 2024 May 14th</a:t>
            </a:r>
          </a:p>
          <a:p>
            <a:r>
              <a:rPr lang="fr-FR" sz="2400" dirty="0">
                <a:solidFill>
                  <a:schemeClr val="tx1"/>
                </a:solidFill>
              </a:rPr>
              <a:t>2024 World Bank Land Conference, Washington</a:t>
            </a:r>
          </a:p>
        </p:txBody>
      </p:sp>
    </p:spTree>
    <p:extLst>
      <p:ext uri="{BB962C8B-B14F-4D97-AF65-F5344CB8AC3E}">
        <p14:creationId xmlns:p14="http://schemas.microsoft.com/office/powerpoint/2010/main" val="2138595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7306A05-87FE-4AA9-82C4-8DFB5E8AB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08642"/>
              </p:ext>
            </p:extLst>
          </p:nvPr>
        </p:nvGraphicFramePr>
        <p:xfrm>
          <a:off x="179537" y="2090057"/>
          <a:ext cx="7277101" cy="309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532">
                  <a:extLst>
                    <a:ext uri="{9D8B030D-6E8A-4147-A177-3AD203B41FA5}">
                      <a16:colId xmlns:a16="http://schemas.microsoft.com/office/drawing/2014/main" val="4123523593"/>
                    </a:ext>
                  </a:extLst>
                </a:gridCol>
                <a:gridCol w="5000569">
                  <a:extLst>
                    <a:ext uri="{9D8B030D-6E8A-4147-A177-3AD203B41FA5}">
                      <a16:colId xmlns:a16="http://schemas.microsoft.com/office/drawing/2014/main" val="1655354798"/>
                    </a:ext>
                  </a:extLst>
                </a:gridCol>
              </a:tblGrid>
              <a:tr h="693446">
                <a:tc>
                  <a:txBody>
                    <a:bodyPr/>
                    <a:lstStyle/>
                    <a:p>
                      <a:r>
                        <a:rPr lang="fr-FR" sz="2400" dirty="0"/>
                        <a:t>Challengers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/>
                        <a:t>Reactions</a:t>
                      </a:r>
                      <a:r>
                        <a:rPr lang="fr-FR" sz="2400" dirty="0"/>
                        <a:t> and </a:t>
                      </a:r>
                      <a:r>
                        <a:rPr lang="fr-FR" sz="2400" dirty="0" err="1"/>
                        <a:t>strategies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4705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r>
                        <a:rPr lang="fr-FR" sz="2400" dirty="0"/>
                        <a:t>Entreprise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Agropastoralists (</a:t>
                      </a:r>
                      <a:r>
                        <a:rPr lang="fr-FR" sz="2400" dirty="0" err="1"/>
                        <a:t>individually</a:t>
                      </a:r>
                      <a:r>
                        <a:rPr lang="fr-FR" sz="2400" dirty="0"/>
                        <a:t> or </a:t>
                      </a:r>
                      <a:r>
                        <a:rPr lang="fr-FR" sz="2400" dirty="0" err="1"/>
                        <a:t>collectively</a:t>
                      </a:r>
                      <a:r>
                        <a:rPr lang="fr-FR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83319"/>
                  </a:ext>
                </a:extLst>
              </a:tr>
              <a:tr h="1182254">
                <a:tc>
                  <a:txBody>
                    <a:bodyPr/>
                    <a:lstStyle/>
                    <a:p>
                      <a:r>
                        <a:rPr lang="fr-FR" sz="2400" dirty="0"/>
                        <a:t>All rights </a:t>
                      </a:r>
                      <a:r>
                        <a:rPr lang="fr-FR" sz="2400" dirty="0" err="1"/>
                        <a:t>challenged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More or less pressure from the State - Obligation to negotiate 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61599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8DD803DB-C1DD-4A66-B68F-1EB84712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dirty="0"/>
              <a:t>Challengers : entreprise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EE5DD6-6B3F-4CF8-91C3-19B3E83A9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88" y="2090057"/>
            <a:ext cx="4621063" cy="47679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8F8B26-A85F-405A-9006-0BCB41E58371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702663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DD803DB-C1DD-4A66-B68F-1EB84712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dirty="0"/>
              <a:t>Challengers : local </a:t>
            </a:r>
            <a:r>
              <a:rPr lang="fr-FR" dirty="0" err="1"/>
              <a:t>elites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D2844E-A6A4-477C-B196-5552AF3FC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99" y="3773346"/>
            <a:ext cx="6614997" cy="3084653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F18ACBE-C761-4BE8-9E52-0070232D2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008121"/>
              </p:ext>
            </p:extLst>
          </p:nvPr>
        </p:nvGraphicFramePr>
        <p:xfrm>
          <a:off x="533400" y="1747466"/>
          <a:ext cx="11049000" cy="202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8929">
                  <a:extLst>
                    <a:ext uri="{9D8B030D-6E8A-4147-A177-3AD203B41FA5}">
                      <a16:colId xmlns:a16="http://schemas.microsoft.com/office/drawing/2014/main" val="4123523593"/>
                    </a:ext>
                  </a:extLst>
                </a:gridCol>
                <a:gridCol w="5470071">
                  <a:extLst>
                    <a:ext uri="{9D8B030D-6E8A-4147-A177-3AD203B41FA5}">
                      <a16:colId xmlns:a16="http://schemas.microsoft.com/office/drawing/2014/main" val="1655354798"/>
                    </a:ext>
                  </a:extLst>
                </a:gridCol>
              </a:tblGrid>
              <a:tr h="542900">
                <a:tc>
                  <a:txBody>
                    <a:bodyPr/>
                    <a:lstStyle/>
                    <a:p>
                      <a:r>
                        <a:rPr lang="fr-FR" sz="2400" dirty="0"/>
                        <a:t>Challengers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/>
                        <a:t>Reaction</a:t>
                      </a:r>
                      <a:r>
                        <a:rPr lang="fr-FR" sz="2400" dirty="0"/>
                        <a:t> and </a:t>
                      </a:r>
                      <a:r>
                        <a:rPr lang="fr-FR" sz="2400" dirty="0" err="1"/>
                        <a:t>strategies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47053"/>
                  </a:ext>
                </a:extLst>
              </a:tr>
              <a:tr h="836179">
                <a:tc>
                  <a:txBody>
                    <a:bodyPr/>
                    <a:lstStyle/>
                    <a:p>
                      <a:r>
                        <a:rPr lang="en-US" sz="2400" dirty="0"/>
                        <a:t>local elites who claim control over the land and hand it over to migrants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Agropastoralists (</a:t>
                      </a:r>
                      <a:r>
                        <a:rPr lang="fr-FR" sz="2400" dirty="0" err="1"/>
                        <a:t>individually</a:t>
                      </a:r>
                      <a:r>
                        <a:rPr lang="fr-FR" sz="2400" dirty="0"/>
                        <a:t> or </a:t>
                      </a:r>
                      <a:r>
                        <a:rPr lang="fr-FR" sz="2400" dirty="0" err="1"/>
                        <a:t>collectively</a:t>
                      </a:r>
                      <a:r>
                        <a:rPr lang="fr-FR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83319"/>
                  </a:ext>
                </a:extLst>
              </a:tr>
              <a:tr h="646802">
                <a:tc>
                  <a:txBody>
                    <a:bodyPr/>
                    <a:lstStyle/>
                    <a:p>
                      <a:r>
                        <a:rPr lang="en-US" sz="2400" dirty="0"/>
                        <a:t>Challenging management and usage rights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Alliance with VOI and protected areas </a:t>
                      </a:r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61599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5DA8FF2-C984-4BCA-A1FD-9F30F8B56DEB}"/>
              </a:ext>
            </a:extLst>
          </p:cNvPr>
          <p:cNvSpPr txBox="1"/>
          <p:nvPr/>
        </p:nvSpPr>
        <p:spPr>
          <a:xfrm>
            <a:off x="8632630" y="6583362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1451149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2A9E0E8-8234-42EF-8996-312605741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00635"/>
              </p:ext>
            </p:extLst>
          </p:nvPr>
        </p:nvGraphicFramePr>
        <p:xfrm>
          <a:off x="3442607" y="1733324"/>
          <a:ext cx="4960613" cy="383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0613">
                  <a:extLst>
                    <a:ext uri="{9D8B030D-6E8A-4147-A177-3AD203B41FA5}">
                      <a16:colId xmlns:a16="http://schemas.microsoft.com/office/drawing/2014/main" val="4123523593"/>
                    </a:ext>
                  </a:extLst>
                </a:gridCol>
              </a:tblGrid>
              <a:tr h="706985">
                <a:tc>
                  <a:txBody>
                    <a:bodyPr/>
                    <a:lstStyle/>
                    <a:p>
                      <a:r>
                        <a:rPr lang="fr-FR" sz="3200" dirty="0"/>
                        <a:t>Challengers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47053"/>
                  </a:ext>
                </a:extLst>
              </a:tr>
              <a:tr h="1088904">
                <a:tc>
                  <a:txBody>
                    <a:bodyPr/>
                    <a:lstStyle/>
                    <a:p>
                      <a:r>
                        <a:rPr lang="fr-FR" sz="3200" dirty="0"/>
                        <a:t>Local agropastoralists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83319"/>
                  </a:ext>
                </a:extLst>
              </a:tr>
              <a:tr h="1879480">
                <a:tc>
                  <a:txBody>
                    <a:bodyPr/>
                    <a:lstStyle/>
                    <a:p>
                      <a:r>
                        <a:rPr lang="en-US" sz="3200" dirty="0"/>
                        <a:t>Infrequent / tensions at the margins of agricultural and livestock zones </a:t>
                      </a:r>
                    </a:p>
                    <a:p>
                      <a:endParaRPr lang="fr-FR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61599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0CC85C42-D3AC-476B-9682-B56A98D8E07D}"/>
              </a:ext>
            </a:extLst>
          </p:cNvPr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Challengers : local agropastoralists? </a:t>
            </a:r>
          </a:p>
        </p:txBody>
      </p:sp>
    </p:spTree>
    <p:extLst>
      <p:ext uri="{BB962C8B-B14F-4D97-AF65-F5344CB8AC3E}">
        <p14:creationId xmlns:p14="http://schemas.microsoft.com/office/powerpoint/2010/main" val="452208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B9822E0-1BC0-4FF9-9543-1CD4E633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en-US" dirty="0"/>
              <a:t>How can agropastoralists’ land rights be secured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442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FADA8-1728-46F1-B5F2-583BED81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615"/>
            <a:ext cx="12365621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Pasturelands in Madagascar : key messages to </a:t>
            </a:r>
            <a:r>
              <a:rPr lang="fr-FR" dirty="0" err="1"/>
              <a:t>remember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057B0-D577-41DE-9E62-12EA171D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27" y="157286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1 - A territory with known boundaries, but spaces with a mosaic of resources and sub-spaces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2 - A territory that already has several local land rights-holders and can be secured and regulated in different ways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3- A Territory whose boundaries may evolve in the middle term</a:t>
            </a: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6F32A8D-4910-4FFA-A292-CEFA417CCC52}"/>
              </a:ext>
            </a:extLst>
          </p:cNvPr>
          <p:cNvGrpSpPr/>
          <p:nvPr/>
        </p:nvGrpSpPr>
        <p:grpSpPr>
          <a:xfrm>
            <a:off x="0" y="5498451"/>
            <a:ext cx="12192000" cy="1370855"/>
            <a:chOff x="0" y="5498451"/>
            <a:chExt cx="12192000" cy="137085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8FC2704-BE28-4926-80D3-83E7213C2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485" y="5498452"/>
              <a:ext cx="1024515" cy="135954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02FBBF-1197-4187-8295-65CAB7873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98452"/>
              <a:ext cx="9854609" cy="135173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3D633E8-E52A-4A53-8FA7-9FED36049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891"/>
            <a:stretch/>
          </p:blipFill>
          <p:spPr>
            <a:xfrm>
              <a:off x="9854609" y="5498451"/>
              <a:ext cx="1312876" cy="1370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430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0519A7-B832-467F-8AE4-B91B5E1C1119}"/>
              </a:ext>
            </a:extLst>
          </p:cNvPr>
          <p:cNvSpPr/>
          <p:nvPr/>
        </p:nvSpPr>
        <p:spPr>
          <a:xfrm>
            <a:off x="2098513" y="1205691"/>
            <a:ext cx="7282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Pasturelands </a:t>
            </a:r>
            <a:r>
              <a:rPr lang="en-US" sz="3200" b="1" dirty="0"/>
              <a:t>already in Protected areas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A21628-9A38-43AC-BC55-A296E8D8086F}"/>
              </a:ext>
            </a:extLst>
          </p:cNvPr>
          <p:cNvSpPr/>
          <p:nvPr/>
        </p:nvSpPr>
        <p:spPr>
          <a:xfrm>
            <a:off x="2098513" y="3269648"/>
            <a:ext cx="7407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Pasturelands </a:t>
            </a:r>
            <a:r>
              <a:rPr lang="fr-FR" sz="3200" b="1" dirty="0"/>
              <a:t>outside Protected areas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FFE453-1758-4489-B2DD-3CF22536C234}"/>
              </a:ext>
            </a:extLst>
          </p:cNvPr>
          <p:cNvSpPr/>
          <p:nvPr/>
        </p:nvSpPr>
        <p:spPr>
          <a:xfrm>
            <a:off x="2214877" y="2165000"/>
            <a:ext cx="6162072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3200" dirty="0"/>
              <a:t>Negotiation with Protected areas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1B75E-0E1E-4609-ADE1-8C058F5FEDD9}"/>
              </a:ext>
            </a:extLst>
          </p:cNvPr>
          <p:cNvSpPr/>
          <p:nvPr/>
        </p:nvSpPr>
        <p:spPr>
          <a:xfrm>
            <a:off x="2214877" y="4219249"/>
            <a:ext cx="6045707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fr-FR" sz="3200" dirty="0"/>
              <a:t>Scope for innovation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6EB9A5-5CD5-411E-83F5-D1129686D391}"/>
              </a:ext>
            </a:extLst>
          </p:cNvPr>
          <p:cNvGrpSpPr/>
          <p:nvPr/>
        </p:nvGrpSpPr>
        <p:grpSpPr>
          <a:xfrm>
            <a:off x="0" y="5498451"/>
            <a:ext cx="12192000" cy="1370855"/>
            <a:chOff x="0" y="5498451"/>
            <a:chExt cx="12192000" cy="137085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40BA01-1CC9-41A5-9EEA-59333951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485" y="5498452"/>
              <a:ext cx="1024515" cy="135954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815CB32-E37E-49B0-9640-1A6570963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98452"/>
              <a:ext cx="9854609" cy="135173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A4943B6-E59E-4AC3-AAAC-3FABA5A0D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891"/>
            <a:stretch/>
          </p:blipFill>
          <p:spPr>
            <a:xfrm>
              <a:off x="9854609" y="5498451"/>
              <a:ext cx="1312876" cy="1370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802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FADA8-1728-46F1-B5F2-583BED81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2535"/>
            <a:ext cx="11206579" cy="1143000"/>
          </a:xfrm>
        </p:spPr>
        <p:txBody>
          <a:bodyPr>
            <a:noAutofit/>
          </a:bodyPr>
          <a:lstStyle/>
          <a:p>
            <a:r>
              <a:rPr lang="fr-FR" sz="3600" dirty="0"/>
              <a:t>Why avoid land titles or certificates for pasturelands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057B0-D577-41DE-9E62-12EA171D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26" y="5010756"/>
            <a:ext cx="9342268" cy="1091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2. difficulty in defining a legal owner</a:t>
            </a:r>
          </a:p>
          <a:p>
            <a:pPr marL="0" indent="0">
              <a:buNone/>
            </a:pPr>
            <a:r>
              <a:rPr lang="en-US" dirty="0"/>
              <a:t>3. difficulty in formalizing a collective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58EF3-D7F6-45BD-AF19-4A97C5583066}"/>
              </a:ext>
            </a:extLst>
          </p:cNvPr>
          <p:cNvSpPr/>
          <p:nvPr/>
        </p:nvSpPr>
        <p:spPr>
          <a:xfrm>
            <a:off x="609599" y="1620359"/>
            <a:ext cx="19094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/>
              <a:t>Land titles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3445EA-C503-4717-85C8-A03E345A3FEF}"/>
              </a:ext>
            </a:extLst>
          </p:cNvPr>
          <p:cNvSpPr/>
          <p:nvPr/>
        </p:nvSpPr>
        <p:spPr>
          <a:xfrm>
            <a:off x="407977" y="2331628"/>
            <a:ext cx="10799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Too expensive, too cumbersome and inaccessible for local populations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AA1B0-10DB-42E9-BA72-EDD9E8B11FDB}"/>
              </a:ext>
            </a:extLst>
          </p:cNvPr>
          <p:cNvSpPr/>
          <p:nvPr/>
        </p:nvSpPr>
        <p:spPr>
          <a:xfrm>
            <a:off x="505426" y="4190402"/>
            <a:ext cx="857125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/>
              <a:t>Certificates or resource management associations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16913-0E04-49E8-A59C-5DB2441ACB67}"/>
              </a:ext>
            </a:extLst>
          </p:cNvPr>
          <p:cNvSpPr/>
          <p:nvPr/>
        </p:nvSpPr>
        <p:spPr>
          <a:xfrm>
            <a:off x="732068" y="3374794"/>
            <a:ext cx="10799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/>
              <a:t>*(very expensive for small area so even more difficult for large – scale pasturelands / even protected areas are not titled in Madagascar)</a:t>
            </a:r>
          </a:p>
        </p:txBody>
      </p:sp>
    </p:spTree>
    <p:extLst>
      <p:ext uri="{BB962C8B-B14F-4D97-AF65-F5344CB8AC3E}">
        <p14:creationId xmlns:p14="http://schemas.microsoft.com/office/powerpoint/2010/main" val="862177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FADA8-1728-46F1-B5F2-583BED81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122" y="-92598"/>
            <a:ext cx="10972800" cy="1143000"/>
          </a:xfrm>
        </p:spPr>
        <p:txBody>
          <a:bodyPr/>
          <a:lstStyle/>
          <a:p>
            <a:r>
              <a:rPr lang="fr-FR" dirty="0"/>
              <a:t>Possible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ECF305-7528-4923-849A-5BFDD0A5E721}"/>
              </a:ext>
            </a:extLst>
          </p:cNvPr>
          <p:cNvSpPr/>
          <p:nvPr/>
        </p:nvSpPr>
        <p:spPr>
          <a:xfrm>
            <a:off x="365407" y="901556"/>
            <a:ext cx="10972799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 - Collective identification of a territory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A participatory delimitation of a territory with a local and historical basis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Carried out by a local rights recognition committee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Mobilizing local resources, simple techniques and skills at the level of decentralized institutions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412418-FB62-4591-BD71-0893C3D7EA3B}"/>
              </a:ext>
            </a:extLst>
          </p:cNvPr>
          <p:cNvSpPr/>
          <p:nvPr/>
        </p:nvSpPr>
        <p:spPr>
          <a:xfrm>
            <a:off x="365407" y="3620585"/>
            <a:ext cx="10025742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 - No owner is defined, only people who cannot own land is defined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A territory that cannot be appropriated by the State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Territory marked in local land-use plans used at commune level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CEEA98-4E1D-4603-B619-F89ABC58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0265"/>
            <a:ext cx="10262837" cy="14077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E26D70-E7E3-4389-9DA2-7433AA656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37" y="4305781"/>
            <a:ext cx="1929163" cy="25600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7AB28B2-07F7-4562-81CE-103C8A1B287C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815153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AF5C4CA-1306-4BF3-AB96-AD233508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436100" cy="1143000"/>
          </a:xfrm>
        </p:spPr>
        <p:txBody>
          <a:bodyPr/>
          <a:lstStyle/>
          <a:p>
            <a:r>
              <a:rPr lang="fr-FR" dirty="0"/>
              <a:t>Possible options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2C4EE09-4168-427A-9890-7D8EE19F4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20351"/>
            <a:ext cx="11353800" cy="3278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III- Within these territories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Areas appropriated by families and then certified or titled: Agricultural plots - unless opposed by a villager's representative *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IV - Territory project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Agreement involving population representatives for each territory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with negotiation after the village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E8E297-AD8D-44E9-842B-8EB06CC3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09" y="3764057"/>
            <a:ext cx="2337391" cy="31017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2E32C9-BCD6-4625-A9AF-1543B97EA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261"/>
            <a:ext cx="9854609" cy="13517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4970A6-E3BE-4BF4-9FC3-22E2C38AB2D3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3948037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DB555F-964A-44DE-8774-5F7740B27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"/>
          <a:stretch/>
        </p:blipFill>
        <p:spPr>
          <a:xfrm>
            <a:off x="72935" y="0"/>
            <a:ext cx="1204613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0B154F6-E45D-4451-90AF-BDECB1221D01}"/>
              </a:ext>
            </a:extLst>
          </p:cNvPr>
          <p:cNvSpPr txBox="1">
            <a:spLocks/>
          </p:cNvSpPr>
          <p:nvPr/>
        </p:nvSpPr>
        <p:spPr>
          <a:xfrm>
            <a:off x="694481" y="13310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Thank you for your kind attention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51654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98091D-506F-48D9-BD3C-1D9A4744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messages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B6C3C3-3510-469C-BD96-7A06F9C77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30" y="1428593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1 – Pasturelands in Madagascar :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territory with known boundaries, but spaces with a mosaic of resources and sub-spaces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territory that already has several local land rights-holders and can be secured and regulated in different ways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Territory whose boundaries may evolve in the middle term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46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5F9E87-656F-4C71-A97A-F21E5D6F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040"/>
            <a:ext cx="11549149" cy="1246278"/>
          </a:xfrm>
        </p:spPr>
        <p:txBody>
          <a:bodyPr>
            <a:normAutofit/>
          </a:bodyPr>
          <a:lstStyle/>
          <a:p>
            <a:r>
              <a:rPr lang="fr-FR" sz="3600" dirty="0" err="1"/>
              <a:t>Context</a:t>
            </a:r>
            <a:r>
              <a:rPr lang="fr-FR" sz="3600" dirty="0"/>
              <a:t> Madagascar :</a:t>
            </a:r>
            <a:r>
              <a:rPr lang="en-US" sz="3600" dirty="0"/>
              <a:t> socio-economic importance of extensive cattle farming</a:t>
            </a:r>
            <a:r>
              <a:rPr lang="fr-FR" sz="3600" dirty="0"/>
              <a:t>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79931-2DD9-47FA-A189-0391D4D4D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4" y="1550325"/>
            <a:ext cx="11427230" cy="12462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One household in two has cattle - all agropastoralists 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endParaRPr lang="fr-FR" sz="2200" dirty="0"/>
          </a:p>
          <a:p>
            <a:pPr marL="0" indent="0">
              <a:buNone/>
            </a:pPr>
            <a:r>
              <a:rPr lang="en-US" sz="2200" b="1" dirty="0"/>
              <a:t>Cattle with important socio-economic functions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endParaRPr lang="fr-FR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0F3BA-6462-4F7B-A0A4-7D0A629F35EB}"/>
              </a:ext>
            </a:extLst>
          </p:cNvPr>
          <p:cNvSpPr/>
          <p:nvPr/>
        </p:nvSpPr>
        <p:spPr>
          <a:xfrm>
            <a:off x="717045" y="4907604"/>
            <a:ext cx="102301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Large pastureland use 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200" dirty="0"/>
              <a:t> All or part of the year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200" dirty="0"/>
              <a:t> Herds stay only during the day or days and nights, with or without herdsmen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200" dirty="0"/>
              <a:t> Herds from surrounding villages + remote villages - Maximum 30 km </a:t>
            </a:r>
          </a:p>
          <a:p>
            <a:pPr lvl="2"/>
            <a:r>
              <a:rPr lang="en-US" sz="2200" dirty="0"/>
              <a:t>= No major transhumance </a:t>
            </a:r>
            <a:endParaRPr lang="fr-FR" sz="2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0969CC-51AF-41D7-BBAF-C02DCCA9F3E1}"/>
              </a:ext>
            </a:extLst>
          </p:cNvPr>
          <p:cNvSpPr txBox="1"/>
          <p:nvPr/>
        </p:nvSpPr>
        <p:spPr>
          <a:xfrm>
            <a:off x="6849157" y="1630981"/>
            <a:ext cx="3070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(Sources : RGA 2004/2005, RGPH, 2022)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36BAE5-8715-4438-A7A3-B6718573D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29" y="2326510"/>
            <a:ext cx="3739391" cy="2815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258F6C-7A70-434C-B701-F2A2A7F13655}"/>
              </a:ext>
            </a:extLst>
          </p:cNvPr>
          <p:cNvSpPr/>
          <p:nvPr/>
        </p:nvSpPr>
        <p:spPr>
          <a:xfrm>
            <a:off x="636022" y="3246052"/>
            <a:ext cx="74514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/>
              <a:t>Herding Methods 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200" dirty="0"/>
              <a:t>A semi-extensive </a:t>
            </a:r>
            <a:r>
              <a:rPr lang="fr-FR" sz="2200" dirty="0" err="1"/>
              <a:t>method</a:t>
            </a:r>
            <a:r>
              <a:rPr lang="fr-FR" sz="2200" dirty="0"/>
              <a:t>        </a:t>
            </a:r>
            <a:r>
              <a:rPr lang="fr-FR" sz="2200" dirty="0" err="1"/>
              <a:t>Grazing</a:t>
            </a:r>
            <a:r>
              <a:rPr lang="fr-FR" sz="2200" dirty="0"/>
              <a:t> close to villages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200" dirty="0"/>
              <a:t>An extensive </a:t>
            </a:r>
            <a:r>
              <a:rPr lang="fr-FR" sz="2200" dirty="0" err="1"/>
              <a:t>method</a:t>
            </a:r>
            <a:r>
              <a:rPr lang="fr-FR" sz="2200" dirty="0"/>
              <a:t>         </a:t>
            </a:r>
            <a:r>
              <a:rPr lang="fr-FR" sz="2200" dirty="0" err="1"/>
              <a:t>Concerns</a:t>
            </a:r>
            <a:r>
              <a:rPr lang="fr-FR" sz="2200" dirty="0"/>
              <a:t> </a:t>
            </a:r>
            <a:r>
              <a:rPr lang="fr-FR" sz="2200" dirty="0" err="1"/>
              <a:t>herds</a:t>
            </a:r>
            <a:r>
              <a:rPr lang="fr-FR" sz="2200" dirty="0"/>
              <a:t> of 50 to 200 </a:t>
            </a:r>
            <a:r>
              <a:rPr lang="fr-FR" sz="2200" dirty="0" err="1"/>
              <a:t>head</a:t>
            </a:r>
            <a:r>
              <a:rPr lang="fr-FR" sz="2200" dirty="0"/>
              <a:t>, </a:t>
            </a:r>
            <a:r>
              <a:rPr lang="fr-FR" sz="2200" dirty="0" err="1"/>
              <a:t>grazing</a:t>
            </a:r>
            <a:r>
              <a:rPr lang="fr-FR" sz="2200" dirty="0"/>
              <a:t> in large pasturelands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D291E6-8DC7-4916-9AEF-0B130902538B}"/>
              </a:ext>
            </a:extLst>
          </p:cNvPr>
          <p:cNvSpPr txBox="1"/>
          <p:nvPr/>
        </p:nvSpPr>
        <p:spPr>
          <a:xfrm>
            <a:off x="11137577" y="5072601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261BEA84-81D2-4571-BAB4-274FD6E0AFD6}"/>
              </a:ext>
            </a:extLst>
          </p:cNvPr>
          <p:cNvSpPr/>
          <p:nvPr/>
        </p:nvSpPr>
        <p:spPr>
          <a:xfrm>
            <a:off x="3950429" y="3723982"/>
            <a:ext cx="358815" cy="170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A4E267DB-9B67-4486-832C-2A9410E8DE4B}"/>
              </a:ext>
            </a:extLst>
          </p:cNvPr>
          <p:cNvSpPr/>
          <p:nvPr/>
        </p:nvSpPr>
        <p:spPr>
          <a:xfrm>
            <a:off x="3466223" y="4073151"/>
            <a:ext cx="358815" cy="170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24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3B92C4-FF3A-4EDF-BC0B-AE4EFB6F797E}"/>
              </a:ext>
            </a:extLst>
          </p:cNvPr>
          <p:cNvSpPr txBox="1">
            <a:spLocks/>
          </p:cNvSpPr>
          <p:nvPr/>
        </p:nvSpPr>
        <p:spPr>
          <a:xfrm>
            <a:off x="955876" y="-100033"/>
            <a:ext cx="111389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+mn-lt"/>
              </a:rPr>
              <a:t>Pasturelands in Madagascar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2A61986-CDB7-4BD1-B08F-875DBFF0A190}"/>
              </a:ext>
            </a:extLst>
          </p:cNvPr>
          <p:cNvSpPr txBox="1">
            <a:spLocks/>
          </p:cNvSpPr>
          <p:nvPr/>
        </p:nvSpPr>
        <p:spPr>
          <a:xfrm>
            <a:off x="587897" y="1164903"/>
            <a:ext cx="11016205" cy="51303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Little-known areas, subject to preconceived ideas like: “unappropriated areas”</a:t>
            </a:r>
          </a:p>
          <a:p>
            <a:pPr marL="3657600" lvl="8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F0000"/>
                </a:solidFill>
              </a:rPr>
              <a:t>But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 =&gt; Areas subject to increasing pressure and competition over use, trends - the private appropriation of land to convert its use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AD20923-B7CB-48B6-BA3C-90DCEA2A6560}"/>
              </a:ext>
            </a:extLst>
          </p:cNvPr>
          <p:cNvGrpSpPr/>
          <p:nvPr/>
        </p:nvGrpSpPr>
        <p:grpSpPr>
          <a:xfrm>
            <a:off x="0" y="5498451"/>
            <a:ext cx="12192000" cy="1370855"/>
            <a:chOff x="0" y="5498451"/>
            <a:chExt cx="12192000" cy="137085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9F215D3-DF27-41E6-947D-B86069C0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485" y="5498452"/>
              <a:ext cx="1024515" cy="135954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21A852C-2983-4CD8-8162-74D82E7F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98452"/>
              <a:ext cx="9854609" cy="135173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3C8237-73D9-4A34-9E00-33165462C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7891"/>
            <a:stretch/>
          </p:blipFill>
          <p:spPr>
            <a:xfrm>
              <a:off x="9854609" y="5498451"/>
              <a:ext cx="1312876" cy="137085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492E9AE-C286-4E1C-807D-2BAFC67A3597}"/>
              </a:ext>
            </a:extLst>
          </p:cNvPr>
          <p:cNvSpPr/>
          <p:nvPr/>
        </p:nvSpPr>
        <p:spPr>
          <a:xfrm>
            <a:off x="907165" y="3298912"/>
            <a:ext cx="10668000" cy="206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      Areas undergoing change and competition over use, affected by </a:t>
            </a:r>
          </a:p>
          <a:p>
            <a:pPr lvl="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Development of family farming (migrants, young people) </a:t>
            </a:r>
          </a:p>
          <a:p>
            <a:pPr lvl="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Large-scale corporate farming projects, </a:t>
            </a:r>
          </a:p>
          <a:p>
            <a:pPr lvl="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Reforestation and conservation projects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707138-EA4D-4F5D-AF3E-F9F1364EE87D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  <p:sp>
        <p:nvSpPr>
          <p:cNvPr id="3" name="Flèche : angle droit 2">
            <a:extLst>
              <a:ext uri="{FF2B5EF4-FFF2-40B4-BE49-F238E27FC236}">
                <a16:creationId xmlns:a16="http://schemas.microsoft.com/office/drawing/2014/main" id="{48953605-0657-4AA3-8042-C8D556A14451}"/>
              </a:ext>
            </a:extLst>
          </p:cNvPr>
          <p:cNvSpPr/>
          <p:nvPr/>
        </p:nvSpPr>
        <p:spPr>
          <a:xfrm rot="5400000">
            <a:off x="784971" y="3191265"/>
            <a:ext cx="591628" cy="3472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1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94A07-F52D-484F-B8BE-5F97AB02A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49" y="1610303"/>
            <a:ext cx="11998948" cy="2012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I - Land reform since 2005 offering recognition of customary rights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/>
              <a:t>Possibility of formalizing ownership by a land certificate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FE5EF54-A27D-4969-8522-F70724C8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06" y="-115747"/>
            <a:ext cx="11177847" cy="1870046"/>
          </a:xfrm>
        </p:spPr>
        <p:txBody>
          <a:bodyPr>
            <a:normAutofit/>
          </a:bodyPr>
          <a:lstStyle/>
          <a:p>
            <a:r>
              <a:rPr lang="en-US" sz="3600" dirty="0"/>
              <a:t>Extensive cattle farming and pasturelands poorly taken into account by public policies and projects</a:t>
            </a:r>
            <a:endParaRPr 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FC32B-6F78-4A31-95FA-BA1D1281D62B}"/>
              </a:ext>
            </a:extLst>
          </p:cNvPr>
          <p:cNvSpPr/>
          <p:nvPr/>
        </p:nvSpPr>
        <p:spPr>
          <a:xfrm>
            <a:off x="7733611" y="2171531"/>
            <a:ext cx="42610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legal document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Deliberated by the Communes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With a legal value similar to that of a land title.</a:t>
            </a:r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E60ACDC4-D14D-49E4-BB44-CB01115825A1}"/>
              </a:ext>
            </a:extLst>
          </p:cNvPr>
          <p:cNvSpPr/>
          <p:nvPr/>
        </p:nvSpPr>
        <p:spPr>
          <a:xfrm>
            <a:off x="7546695" y="2171531"/>
            <a:ext cx="186916" cy="1200329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DCB5C-1B5D-4B3E-AB2E-47DF3D5C4870}"/>
              </a:ext>
            </a:extLst>
          </p:cNvPr>
          <p:cNvSpPr/>
          <p:nvPr/>
        </p:nvSpPr>
        <p:spPr>
          <a:xfrm>
            <a:off x="197327" y="2941871"/>
            <a:ext cx="1189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400" dirty="0"/>
              <a:t>But does not concern pastureland: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en-US" sz="2400" dirty="0"/>
          </a:p>
          <a:p>
            <a:r>
              <a:rPr lang="en-US" sz="2400" dirty="0"/>
              <a:t>*Pastureland is considered to be under the ownership and management of the State</a:t>
            </a:r>
          </a:p>
          <a:p>
            <a:r>
              <a:rPr lang="en-US" sz="2400" dirty="0"/>
              <a:t>*Does not protect herders' rights under the natural resource management Laws </a:t>
            </a:r>
          </a:p>
          <a:p>
            <a:endParaRPr lang="en-US" sz="2400" dirty="0"/>
          </a:p>
          <a:p>
            <a:r>
              <a:rPr lang="en-US" sz="2400" b="1" dirty="0"/>
              <a:t>II - 1996 law allows management of land and resources to be entrusted to an association (VOI). </a:t>
            </a:r>
          </a:p>
          <a:p>
            <a:r>
              <a:rPr lang="en-US" sz="2400" dirty="0"/>
              <a:t>=&gt; Does not protect extensive livestock farming from probable changes in 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538EB2-A9EB-47A7-A1EF-9E9E19BFEC66}"/>
              </a:ext>
            </a:extLst>
          </p:cNvPr>
          <p:cNvSpPr/>
          <p:nvPr/>
        </p:nvSpPr>
        <p:spPr>
          <a:xfrm>
            <a:off x="200627" y="5988859"/>
            <a:ext cx="11794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 actually, a Draft law covering pasturelands is on the political agenda =&gt; Community land rights 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5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DB1643-5AA1-4936-8C09-5933C94B8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288" y="1803504"/>
            <a:ext cx="9283240" cy="216115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What are the strategies and means used by agropastoralists to protect their access to pastoral resources and maintain their management power over these territories? </a:t>
            </a:r>
            <a:endParaRPr lang="fr-FR" sz="2800" b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8BA3314-5439-4279-BE5E-902182EC2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609" y="3764057"/>
            <a:ext cx="2337391" cy="31017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726854-7847-4B3E-9016-925545B87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261"/>
            <a:ext cx="9854609" cy="135173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6A87E14-36AD-4B77-A1B5-0B8F82B4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393"/>
            <a:ext cx="11177847" cy="1870046"/>
          </a:xfrm>
        </p:spPr>
        <p:txBody>
          <a:bodyPr>
            <a:normAutofit/>
          </a:bodyPr>
          <a:lstStyle/>
          <a:p>
            <a:r>
              <a:rPr lang="fr-FR" sz="3600" dirty="0"/>
              <a:t>Research question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AEF0C3-BE19-4AB5-96FF-6FF4D5C3C91B}"/>
              </a:ext>
            </a:extLst>
          </p:cNvPr>
          <p:cNvSpPr txBox="1"/>
          <p:nvPr/>
        </p:nvSpPr>
        <p:spPr>
          <a:xfrm>
            <a:off x="11167485" y="6561529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</p:spTree>
    <p:extLst>
      <p:ext uri="{BB962C8B-B14F-4D97-AF65-F5344CB8AC3E}">
        <p14:creationId xmlns:p14="http://schemas.microsoft.com/office/powerpoint/2010/main" val="375356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8090D99-AEEA-4B06-99DC-8D9DEB0FC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2" y="3317597"/>
            <a:ext cx="3914655" cy="26811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86869A-B446-4CC6-B11E-5762658C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19" y="3317597"/>
            <a:ext cx="5284962" cy="268109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9519B92-0FC4-4908-AA95-19633584D5F7}"/>
              </a:ext>
            </a:extLst>
          </p:cNvPr>
          <p:cNvSpPr txBox="1">
            <a:spLocks/>
          </p:cNvSpPr>
          <p:nvPr/>
        </p:nvSpPr>
        <p:spPr>
          <a:xfrm>
            <a:off x="1014153" y="1404724"/>
            <a:ext cx="10972800" cy="1522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600" dirty="0"/>
              <a:t> Analysis of the bundle of rights to land </a:t>
            </a:r>
            <a:r>
              <a:rPr lang="en-US" sz="1900" dirty="0"/>
              <a:t>(Schlager &amp; Ostrom, 1992) </a:t>
            </a:r>
            <a:r>
              <a:rPr lang="en-US" sz="2600" dirty="0"/>
              <a:t>and associated resources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/>
              <a:t> Rights under local rules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/>
              <a:t> Analysis of sources of insecurity / challengers</a:t>
            </a:r>
            <a:endParaRPr lang="fr-FR" sz="2600" dirty="0"/>
          </a:p>
          <a:p>
            <a:pPr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ADDDAA-F9A1-49C7-B58C-DEC962A741D3}"/>
              </a:ext>
            </a:extLst>
          </p:cNvPr>
          <p:cNvSpPr txBox="1"/>
          <p:nvPr/>
        </p:nvSpPr>
        <p:spPr>
          <a:xfrm>
            <a:off x="9871120" y="5906094"/>
            <a:ext cx="105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@Manasoa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CBA9642-157C-45CD-9BB9-A1B9FA96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737"/>
            <a:ext cx="11177847" cy="1265304"/>
          </a:xfrm>
        </p:spPr>
        <p:txBody>
          <a:bodyPr>
            <a:normAutofit/>
          </a:bodyPr>
          <a:lstStyle/>
          <a:p>
            <a:r>
              <a:rPr lang="fr-FR" sz="3600" dirty="0" err="1"/>
              <a:t>Methodology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8807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2FF2D7B-D7F6-4DEF-A7BC-87CFECD4F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70" y="1524087"/>
            <a:ext cx="4124446" cy="5333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u="sng" dirty="0"/>
              <a:t>Qualitative </a:t>
            </a:r>
            <a:r>
              <a:rPr lang="fr-FR" sz="2400" b="1" u="sng" dirty="0" err="1"/>
              <a:t>Approach</a:t>
            </a:r>
            <a:r>
              <a:rPr lang="fr-FR" sz="2400" b="1" u="sng" dirty="0"/>
              <a:t>: </a:t>
            </a:r>
          </a:p>
          <a:p>
            <a:pPr marL="0" indent="0">
              <a:buNone/>
            </a:pPr>
            <a:endParaRPr lang="fr-FR" sz="2400" b="1" u="sng" dirty="0"/>
          </a:p>
          <a:p>
            <a:r>
              <a:rPr lang="en-US" sz="2400" dirty="0"/>
              <a:t>4 Pasturelands invested in Northwest of Madagascar</a:t>
            </a:r>
          </a:p>
          <a:p>
            <a:endParaRPr lang="en-US" sz="2400" dirty="0"/>
          </a:p>
          <a:p>
            <a:r>
              <a:rPr lang="en-US" sz="2400" dirty="0"/>
              <a:t>Over 250 interviews</a:t>
            </a:r>
          </a:p>
          <a:p>
            <a:endParaRPr lang="en-US" sz="2400" dirty="0"/>
          </a:p>
          <a:p>
            <a:r>
              <a:rPr lang="en-US" sz="2400" dirty="0"/>
              <a:t>Participatory mapping</a:t>
            </a:r>
          </a:p>
          <a:p>
            <a:endParaRPr lang="en-US" sz="2400" dirty="0"/>
          </a:p>
          <a:p>
            <a:r>
              <a:rPr lang="en-US" sz="2400" dirty="0"/>
              <a:t>Several villages and resource persons interviewed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B68D48-1D58-4DF0-B736-31A87DC80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335" y="1794076"/>
            <a:ext cx="7199018" cy="508996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231890F-211D-4015-8315-9357C170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737"/>
            <a:ext cx="11177847" cy="1870046"/>
          </a:xfrm>
        </p:spPr>
        <p:txBody>
          <a:bodyPr>
            <a:normAutofit/>
          </a:bodyPr>
          <a:lstStyle/>
          <a:p>
            <a:r>
              <a:rPr lang="fr-FR" sz="3600" dirty="0" err="1"/>
              <a:t>Methodology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407977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1260</Words>
  <Application>Microsoft Office PowerPoint</Application>
  <PresentationFormat>Grand écran</PresentationFormat>
  <Paragraphs>234</Paragraphs>
  <Slides>29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Symbol</vt:lpstr>
      <vt:lpstr>Wingdings</vt:lpstr>
      <vt:lpstr>Office Theme</vt:lpstr>
      <vt:lpstr>Thème Office</vt:lpstr>
      <vt:lpstr>The challenges of legal recognition of Agropastoralists land rights in Madagascar </vt:lpstr>
      <vt:lpstr>The challenges of legal recognition of Agropastoralists land rights in Madagascar</vt:lpstr>
      <vt:lpstr>Key messages</vt:lpstr>
      <vt:lpstr>Context Madagascar : socio-economic importance of extensive cattle farming </vt:lpstr>
      <vt:lpstr>Présentation PowerPoint</vt:lpstr>
      <vt:lpstr>Extensive cattle farming and pasturelands poorly taken into account by public policies and projects</vt:lpstr>
      <vt:lpstr>Research question</vt:lpstr>
      <vt:lpstr>Methodology</vt:lpstr>
      <vt:lpstr>Methodology</vt:lpstr>
      <vt:lpstr>Physical environment of pasturelands</vt:lpstr>
      <vt:lpstr>Présentation PowerPoint</vt:lpstr>
      <vt:lpstr>Présentation PowerPoint</vt:lpstr>
      <vt:lpstr>Actors in charge of management and users </vt:lpstr>
      <vt:lpstr>Within pasturelands: 2 sub-areas to be distinguished </vt:lpstr>
      <vt:lpstr>Présentation PowerPoint</vt:lpstr>
      <vt:lpstr>Common non conventional </vt:lpstr>
      <vt:lpstr>Challengers: defense strategies </vt:lpstr>
      <vt:lpstr>Agropastoralists'need for protection</vt:lpstr>
      <vt:lpstr>Challengers : organizations from outside the area</vt:lpstr>
      <vt:lpstr>Challengers : entreprise</vt:lpstr>
      <vt:lpstr>Challengers : local elites</vt:lpstr>
      <vt:lpstr>Présentation PowerPoint</vt:lpstr>
      <vt:lpstr>How can agropastoralists’ land rights be secured ? </vt:lpstr>
      <vt:lpstr>Pasturelands in Madagascar : key messages to remember</vt:lpstr>
      <vt:lpstr>Présentation PowerPoint</vt:lpstr>
      <vt:lpstr>Why avoid land titles or certificates for pasturelands ?</vt:lpstr>
      <vt:lpstr>Possible options</vt:lpstr>
      <vt:lpstr>Possible options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Takayo Fredericks</dc:creator>
  <cp:lastModifiedBy>Oginot Germier</cp:lastModifiedBy>
  <cp:revision>117</cp:revision>
  <dcterms:created xsi:type="dcterms:W3CDTF">2024-01-02T20:56:27Z</dcterms:created>
  <dcterms:modified xsi:type="dcterms:W3CDTF">2024-05-14T15:15:23Z</dcterms:modified>
</cp:coreProperties>
</file>