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257" r:id="rId2"/>
    <p:sldId id="372" r:id="rId3"/>
    <p:sldId id="374" r:id="rId4"/>
    <p:sldId id="373" r:id="rId5"/>
    <p:sldId id="375" r:id="rId6"/>
    <p:sldId id="376" r:id="rId7"/>
    <p:sldId id="365" r:id="rId8"/>
    <p:sldId id="377" r:id="rId9"/>
    <p:sldId id="379" r:id="rId10"/>
    <p:sldId id="380" r:id="rId11"/>
    <p:sldId id="345" r:id="rId12"/>
    <p:sldId id="364" r:id="rId13"/>
    <p:sldId id="348" r:id="rId14"/>
    <p:sldId id="383" r:id="rId15"/>
    <p:sldId id="382" r:id="rId16"/>
    <p:sldId id="386" r:id="rId17"/>
    <p:sldId id="385" r:id="rId18"/>
    <p:sldId id="387" r:id="rId19"/>
    <p:sldId id="384" r:id="rId20"/>
    <p:sldId id="388" r:id="rId21"/>
    <p:sldId id="332" r:id="rId22"/>
    <p:sldId id="366" r:id="rId23"/>
    <p:sldId id="367" r:id="rId24"/>
    <p:sldId id="368" r:id="rId25"/>
    <p:sldId id="3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0"/>
    <p:restoredTop sz="83041" autoAdjust="0"/>
  </p:normalViewPr>
  <p:slideViewPr>
    <p:cSldViewPr snapToGrid="0">
      <p:cViewPr varScale="1">
        <p:scale>
          <a:sx n="56" d="100"/>
          <a:sy n="56" d="100"/>
        </p:scale>
        <p:origin x="1232"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CCAC8A-8BB8-48E5-8EA5-5FC60F3DC91B}" type="datetimeFigureOut">
              <a:rPr lang="fr-FR" smtClean="0"/>
              <a:t>15/05/2024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47E07F-215E-45A6-B9A5-2ACFCF6D9F5A}" type="slidenum">
              <a:rPr lang="fr-FR" smtClean="0"/>
              <a:t>‹N°›</a:t>
            </a:fld>
            <a:endParaRPr lang="fr-FR"/>
          </a:p>
        </p:txBody>
      </p:sp>
    </p:spTree>
    <p:extLst>
      <p:ext uri="{BB962C8B-B14F-4D97-AF65-F5344CB8AC3E}">
        <p14:creationId xmlns:p14="http://schemas.microsoft.com/office/powerpoint/2010/main" val="102418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D9448-E10D-4983-AF85-256BB696C2C9}"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DA82-6B8B-4B2E-94B5-95E377E082EB}" type="slidenum">
              <a:rPr lang="en-US" smtClean="0"/>
              <a:t>‹N°›</a:t>
            </a:fld>
            <a:endParaRPr lang="en-US"/>
          </a:p>
        </p:txBody>
      </p:sp>
    </p:spTree>
    <p:extLst>
      <p:ext uri="{BB962C8B-B14F-4D97-AF65-F5344CB8AC3E}">
        <p14:creationId xmlns:p14="http://schemas.microsoft.com/office/powerpoint/2010/main" val="301191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5CADA82-6B8B-4B2E-94B5-95E377E082EB}" type="slidenum">
              <a:rPr lang="en-US" smtClean="0"/>
              <a:t>1</a:t>
            </a:fld>
            <a:endParaRPr lang="en-US"/>
          </a:p>
        </p:txBody>
      </p:sp>
    </p:spTree>
    <p:extLst>
      <p:ext uri="{BB962C8B-B14F-4D97-AF65-F5344CB8AC3E}">
        <p14:creationId xmlns:p14="http://schemas.microsoft.com/office/powerpoint/2010/main" val="3764946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B8649DAF-093F-4482-AA38-346E9A2DEE94}" type="slidenum">
              <a:rPr lang="fr-FR" smtClean="0"/>
              <a:t>21</a:t>
            </a:fld>
            <a:endParaRPr lang="fr-FR" dirty="0"/>
          </a:p>
        </p:txBody>
      </p:sp>
    </p:spTree>
    <p:extLst>
      <p:ext uri="{BB962C8B-B14F-4D97-AF65-F5344CB8AC3E}">
        <p14:creationId xmlns:p14="http://schemas.microsoft.com/office/powerpoint/2010/main" val="388638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E62CFD4-F980-470B-9242-D6604EC047CC}" type="slidenum">
              <a:rPr lang="fr-FR" smtClean="0"/>
              <a:pPr/>
              <a:t>22</a:t>
            </a:fld>
            <a:endParaRPr lang="fr-FR"/>
          </a:p>
        </p:txBody>
      </p:sp>
    </p:spTree>
    <p:extLst>
      <p:ext uri="{BB962C8B-B14F-4D97-AF65-F5344CB8AC3E}">
        <p14:creationId xmlns:p14="http://schemas.microsoft.com/office/powerpoint/2010/main" val="27847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E62CFD4-F980-470B-9242-D6604EC047CC}" type="slidenum">
              <a:rPr lang="fr-FR" smtClean="0"/>
              <a:pPr/>
              <a:t>25</a:t>
            </a:fld>
            <a:endParaRPr lang="fr-FR"/>
          </a:p>
        </p:txBody>
      </p:sp>
    </p:spTree>
    <p:extLst>
      <p:ext uri="{BB962C8B-B14F-4D97-AF65-F5344CB8AC3E}">
        <p14:creationId xmlns:p14="http://schemas.microsoft.com/office/powerpoint/2010/main" val="387509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62CFD4-F980-470B-9242-D6604EC047CC}" type="slidenum">
              <a:rPr lang="fr-FR" smtClean="0"/>
              <a:pPr/>
              <a:t>3</a:t>
            </a:fld>
            <a:endParaRPr lang="fr-FR"/>
          </a:p>
        </p:txBody>
      </p:sp>
    </p:spTree>
    <p:extLst>
      <p:ext uri="{BB962C8B-B14F-4D97-AF65-F5344CB8AC3E}">
        <p14:creationId xmlns:p14="http://schemas.microsoft.com/office/powerpoint/2010/main" val="151443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5CADA82-6B8B-4B2E-94B5-95E377E082EB}" type="slidenum">
              <a:rPr lang="en-US" smtClean="0"/>
              <a:t>8</a:t>
            </a:fld>
            <a:endParaRPr lang="en-US"/>
          </a:p>
        </p:txBody>
      </p:sp>
    </p:spTree>
    <p:extLst>
      <p:ext uri="{BB962C8B-B14F-4D97-AF65-F5344CB8AC3E}">
        <p14:creationId xmlns:p14="http://schemas.microsoft.com/office/powerpoint/2010/main" val="269044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5CADA82-6B8B-4B2E-94B5-95E377E082EB}" type="slidenum">
              <a:rPr lang="en-US" smtClean="0"/>
              <a:t>9</a:t>
            </a:fld>
            <a:endParaRPr lang="en-US"/>
          </a:p>
        </p:txBody>
      </p:sp>
    </p:spTree>
    <p:extLst>
      <p:ext uri="{BB962C8B-B14F-4D97-AF65-F5344CB8AC3E}">
        <p14:creationId xmlns:p14="http://schemas.microsoft.com/office/powerpoint/2010/main" val="126865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LLUP is a cartographic tool that displays the spatial distribution of various land statuses overlaid on high-resolution satellite or aerial images. By identifying titled land and land in the process of being registered, it delineates areas eligible for certification (as certificates can only be issued for land outside titled areas) and progressively certifiable land.</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E62CFD4-F980-470B-9242-D6604EC047CC}" type="slidenum">
              <a:rPr lang="fr-FR" smtClean="0"/>
              <a:pPr/>
              <a:t>10</a:t>
            </a:fld>
            <a:endParaRPr lang="fr-FR"/>
          </a:p>
        </p:txBody>
      </p:sp>
    </p:spTree>
    <p:extLst>
      <p:ext uri="{BB962C8B-B14F-4D97-AF65-F5344CB8AC3E}">
        <p14:creationId xmlns:p14="http://schemas.microsoft.com/office/powerpoint/2010/main" val="1513577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62CFD4-F980-470B-9242-D6604EC047CC}" type="slidenum">
              <a:rPr lang="fr-FR" smtClean="0"/>
              <a:pPr/>
              <a:t>11</a:t>
            </a:fld>
            <a:endParaRPr lang="fr-FR"/>
          </a:p>
        </p:txBody>
      </p:sp>
    </p:spTree>
    <p:extLst>
      <p:ext uri="{BB962C8B-B14F-4D97-AF65-F5344CB8AC3E}">
        <p14:creationId xmlns:p14="http://schemas.microsoft.com/office/powerpoint/2010/main" val="38357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62CFD4-F980-470B-9242-D6604EC047CC}" type="slidenum">
              <a:rPr lang="fr-FR" smtClean="0"/>
              <a:pPr/>
              <a:t>13</a:t>
            </a:fld>
            <a:endParaRPr lang="fr-FR"/>
          </a:p>
        </p:txBody>
      </p:sp>
    </p:spTree>
    <p:extLst>
      <p:ext uri="{BB962C8B-B14F-4D97-AF65-F5344CB8AC3E}">
        <p14:creationId xmlns:p14="http://schemas.microsoft.com/office/powerpoint/2010/main" val="353952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62CFD4-F980-470B-9242-D6604EC047CC}" type="slidenum">
              <a:rPr lang="fr-FR" smtClean="0"/>
              <a:pPr/>
              <a:t>17</a:t>
            </a:fld>
            <a:endParaRPr lang="fr-FR"/>
          </a:p>
        </p:txBody>
      </p:sp>
    </p:spTree>
    <p:extLst>
      <p:ext uri="{BB962C8B-B14F-4D97-AF65-F5344CB8AC3E}">
        <p14:creationId xmlns:p14="http://schemas.microsoft.com/office/powerpoint/2010/main" val="39326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62CFD4-F980-470B-9242-D6604EC047CC}" type="slidenum">
              <a:rPr lang="fr-FR" smtClean="0"/>
              <a:pPr/>
              <a:t>18</a:t>
            </a:fld>
            <a:endParaRPr lang="fr-FR"/>
          </a:p>
        </p:txBody>
      </p:sp>
    </p:spTree>
    <p:extLst>
      <p:ext uri="{BB962C8B-B14F-4D97-AF65-F5344CB8AC3E}">
        <p14:creationId xmlns:p14="http://schemas.microsoft.com/office/powerpoint/2010/main" val="2032817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4" name="Espace réservé de la date 3"/>
          <p:cNvSpPr>
            <a:spLocks noGrp="1"/>
          </p:cNvSpPr>
          <p:nvPr>
            <p:ph type="dt" sz="half" idx="10"/>
          </p:nvPr>
        </p:nvSpPr>
        <p:spPr/>
        <p:txBody>
          <a:bodyPr/>
          <a:lstStyle/>
          <a:p>
            <a:fld id="{CD451941-5042-4D97-BC0B-5DA44D1B4A75}" type="datetime1">
              <a:rPr lang="fr-FR" smtClean="0"/>
              <a:pPr/>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B8F20D-34C6-4C35-9508-49B5899FFCD9}" type="slidenum">
              <a:rPr lang="fr-FR" smtClean="0"/>
              <a:pPr/>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79" y="-1"/>
            <a:ext cx="12081165" cy="1791838"/>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3600" y="5857550"/>
            <a:ext cx="10058400" cy="997602"/>
          </a:xfrm>
          <a:prstGeom prst="rect">
            <a:avLst/>
          </a:prstGeom>
        </p:spPr>
      </p:pic>
    </p:spTree>
    <p:extLst>
      <p:ext uri="{BB962C8B-B14F-4D97-AF65-F5344CB8AC3E}">
        <p14:creationId xmlns:p14="http://schemas.microsoft.com/office/powerpoint/2010/main" val="176028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14F26CF-0EA5-44B9-BF74-53A0879EF7AA}" type="datetime1">
              <a:rPr lang="fr-FR" smtClean="0"/>
              <a:pPr/>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B8F20D-34C6-4C35-9508-49B5899FFCD9}" type="slidenum">
              <a:rPr lang="fr-FR" smtClean="0"/>
              <a:pPr/>
              <a:t>‹N°›</a:t>
            </a:fld>
            <a:endParaRPr lang="fr-FR"/>
          </a:p>
        </p:txBody>
      </p:sp>
      <p:pic>
        <p:nvPicPr>
          <p:cNvPr id="7" name="Image 6" descr="fond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559" y="692696"/>
            <a:ext cx="12673408" cy="7128792"/>
          </a:xfrm>
          <a:prstGeom prst="rect">
            <a:avLst/>
          </a:prstGeom>
        </p:spPr>
      </p:pic>
      <p:pic>
        <p:nvPicPr>
          <p:cNvPr id="10" name="Image 9" descr="côté_format-paysag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83" y="-27384"/>
            <a:ext cx="188792" cy="6885384"/>
          </a:xfrm>
          <a:prstGeom prst="rect">
            <a:avLst/>
          </a:prstGeom>
        </p:spPr>
      </p:pic>
      <p:pic>
        <p:nvPicPr>
          <p:cNvPr id="11" name="Image 10" descr="côté_format-portrai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2088515" y="-44624"/>
            <a:ext cx="152168" cy="6902624"/>
          </a:xfrm>
          <a:prstGeom prst="rect">
            <a:avLst/>
          </a:prstGeom>
        </p:spPr>
      </p:pic>
    </p:spTree>
    <p:extLst>
      <p:ext uri="{BB962C8B-B14F-4D97-AF65-F5344CB8AC3E}">
        <p14:creationId xmlns:p14="http://schemas.microsoft.com/office/powerpoint/2010/main" val="237043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C6D775A-A1C4-4D75-B3D6-A968432CBB16}" type="datetime1">
              <a:rPr lang="fr-FR" smtClean="0"/>
              <a:pPr/>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B8F20D-34C6-4C35-9508-49B5899FFCD9}" type="slidenum">
              <a:rPr lang="fr-FR" smtClean="0"/>
              <a:pPr/>
              <a:t>‹N°›</a:t>
            </a:fld>
            <a:endParaRPr lang="fr-FR"/>
          </a:p>
        </p:txBody>
      </p:sp>
      <p:pic>
        <p:nvPicPr>
          <p:cNvPr id="7" name="Image 6" descr="fond1.png"/>
          <p:cNvPicPr>
            <a:picLocks noChangeAspect="1"/>
          </p:cNvPicPr>
          <p:nvPr userDrawn="1"/>
        </p:nvPicPr>
        <p:blipFill>
          <a:blip r:embed="rId2" cstate="print"/>
          <a:stretch>
            <a:fillRect/>
          </a:stretch>
        </p:blipFill>
        <p:spPr>
          <a:xfrm>
            <a:off x="-481408" y="692696"/>
            <a:ext cx="12673408" cy="7128792"/>
          </a:xfrm>
          <a:prstGeom prst="rect">
            <a:avLst/>
          </a:prstGeom>
        </p:spPr>
      </p:pic>
      <p:pic>
        <p:nvPicPr>
          <p:cNvPr id="8" name="Image 7" descr="côté_format-paysage.png"/>
          <p:cNvPicPr>
            <a:picLocks noChangeAspect="1"/>
          </p:cNvPicPr>
          <p:nvPr userDrawn="1"/>
        </p:nvPicPr>
        <p:blipFill>
          <a:blip r:embed="rId3" cstate="print"/>
          <a:stretch>
            <a:fillRect/>
          </a:stretch>
        </p:blipFill>
        <p:spPr>
          <a:xfrm>
            <a:off x="-48682" y="27384"/>
            <a:ext cx="188041" cy="6858000"/>
          </a:xfrm>
          <a:prstGeom prst="rect">
            <a:avLst/>
          </a:prstGeom>
        </p:spPr>
      </p:pic>
      <p:pic>
        <p:nvPicPr>
          <p:cNvPr id="10" name="Image 9" descr="côté_format-portrait.png"/>
          <p:cNvPicPr>
            <a:picLocks noChangeAspect="1"/>
          </p:cNvPicPr>
          <p:nvPr userDrawn="1"/>
        </p:nvPicPr>
        <p:blipFill>
          <a:blip r:embed="rId4" cstate="print"/>
          <a:stretch>
            <a:fillRect/>
          </a:stretch>
        </p:blipFill>
        <p:spPr>
          <a:xfrm>
            <a:off x="12040816" y="-44624"/>
            <a:ext cx="151184" cy="6858000"/>
          </a:xfrm>
          <a:prstGeom prst="rect">
            <a:avLst/>
          </a:prstGeom>
        </p:spPr>
      </p:pic>
    </p:spTree>
    <p:extLst>
      <p:ext uri="{BB962C8B-B14F-4D97-AF65-F5344CB8AC3E}">
        <p14:creationId xmlns:p14="http://schemas.microsoft.com/office/powerpoint/2010/main" val="1283142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e et image grand format">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2700" spc="-113">
                <a:solidFill>
                  <a:schemeClr val="bg1"/>
                </a:solidFill>
              </a:defRPr>
            </a:lvl1pPr>
          </a:lstStyle>
          <a:p>
            <a:pPr rtl="0"/>
            <a:r>
              <a:rPr lang="fr-FR" dirty="0"/>
              <a:t>Cliquez pour modifier </a:t>
            </a:r>
            <a:br>
              <a:rPr lang="fr-FR" dirty="0"/>
            </a:br>
            <a:r>
              <a:rPr lang="fr-FR" dirty="0"/>
              <a:t>le style du titre du masque</a:t>
            </a:r>
          </a:p>
        </p:txBody>
      </p:sp>
      <p:sp>
        <p:nvSpPr>
          <p:cNvPr id="3" name="Sous-titr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2"/>
            <a:ext cx="6012000" cy="1845743"/>
          </a:xfrm>
          <a:solidFill>
            <a:schemeClr val="tx1">
              <a:lumMod val="85000"/>
              <a:lumOff val="15000"/>
            </a:schemeClr>
          </a:solidFill>
        </p:spPr>
        <p:txBody>
          <a:bodyPr lIns="288000" tIns="144000" rIns="432000" rtlCol="0"/>
          <a:lstStyle>
            <a:lvl1pPr marL="0" indent="0" algn="r">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a:t>Modifiez le style des sous-titres du masque</a:t>
            </a:r>
            <a:endParaRPr lang="fr-FR" dirty="0"/>
          </a:p>
        </p:txBody>
      </p:sp>
      <p:sp>
        <p:nvSpPr>
          <p:cNvPr id="5" name="Espace réservé du numéro de diapositive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fr-FR" smtClean="0"/>
              <a:pPr rtl="0"/>
              <a:t>‹N°›</a:t>
            </a:fld>
            <a:endParaRPr lang="fr-FR" dirty="0"/>
          </a:p>
        </p:txBody>
      </p:sp>
      <p:sp>
        <p:nvSpPr>
          <p:cNvPr id="6" name="Zone de texte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fr-FR" sz="900" dirty="0">
              <a:solidFill>
                <a:schemeClr val="tx1">
                  <a:lumMod val="75000"/>
                  <a:lumOff val="25000"/>
                </a:schemeClr>
              </a:solidFill>
              <a:latin typeface="+mn-lt"/>
            </a:endParaRPr>
          </a:p>
        </p:txBody>
      </p:sp>
      <p:sp>
        <p:nvSpPr>
          <p:cNvPr id="32" name="Espace réservé d’image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5"/>
            <a:ext cx="6009285" cy="3431187"/>
          </a:xfrm>
          <a:solidFill>
            <a:srgbClr val="333333"/>
          </a:solidFill>
        </p:spPr>
        <p:txBody>
          <a:bodyPr lIns="0" tIns="0" rtlCol="0" anchor="ctr"/>
          <a:lstStyle>
            <a:lvl1pPr marL="0" indent="0" algn="ctr">
              <a:buNone/>
              <a:defRPr sz="825"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fr-FR" dirty="0"/>
              <a:t>Insérez ou glissez-déplacez une image ici</a:t>
            </a:r>
          </a:p>
        </p:txBody>
      </p:sp>
      <p:sp>
        <p:nvSpPr>
          <p:cNvPr id="16" name="Espace réservé du contenu 2">
            <a:extLst>
              <a:ext uri="{FF2B5EF4-FFF2-40B4-BE49-F238E27FC236}">
                <a16:creationId xmlns:a16="http://schemas.microsoft.com/office/drawing/2014/main" id="{ED5F0C9D-A08F-4539-BA26-61D24BBE6E9A}"/>
              </a:ext>
            </a:extLst>
          </p:cNvPr>
          <p:cNvSpPr>
            <a:spLocks noGrp="1"/>
          </p:cNvSpPr>
          <p:nvPr>
            <p:ph idx="15" hasCustomPrompt="1"/>
          </p:nvPr>
        </p:nvSpPr>
        <p:spPr>
          <a:xfrm>
            <a:off x="6464301"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Tree>
    <p:extLst>
      <p:ext uri="{BB962C8B-B14F-4D97-AF65-F5344CB8AC3E}">
        <p14:creationId xmlns:p14="http://schemas.microsoft.com/office/powerpoint/2010/main" val="2784210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19DF-E62A-4F3D-B42E-A32B2E323427}" type="datetime1">
              <a:rPr lang="fr-FR" smtClean="0"/>
              <a:pPr/>
              <a:t>15/05/2024</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8F20D-34C6-4C35-9508-49B5899FFCD9}" type="slidenum">
              <a:rPr lang="fr-FR" smtClean="0"/>
              <a:pPr/>
              <a:t>‹N°›</a:t>
            </a:fld>
            <a:endParaRPr lang="fr-FR"/>
          </a:p>
        </p:txBody>
      </p:sp>
    </p:spTree>
    <p:extLst>
      <p:ext uri="{BB962C8B-B14F-4D97-AF65-F5344CB8AC3E}">
        <p14:creationId xmlns:p14="http://schemas.microsoft.com/office/powerpoint/2010/main" val="1637697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74C82604-140A-449A-88DF-868160D7D881}"/>
              </a:ext>
            </a:extLst>
          </p:cNvPr>
          <p:cNvSpPr txBox="1">
            <a:spLocks/>
          </p:cNvSpPr>
          <p:nvPr/>
        </p:nvSpPr>
        <p:spPr>
          <a:xfrm>
            <a:off x="-91440" y="2389736"/>
            <a:ext cx="1218438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cap="small" dirty="0"/>
              <a:t>LAND REFORM IN MADAGASCAR: </a:t>
            </a:r>
            <a:br>
              <a:rPr lang="fr-FR" sz="3600" dirty="0"/>
            </a:br>
            <a:r>
              <a:rPr lang="en-GB" sz="3600" b="1" cap="small" dirty="0"/>
              <a:t>rationales, achievement and institutional challenges</a:t>
            </a:r>
            <a:endParaRPr lang="fr-FR" sz="2000" b="1" dirty="0"/>
          </a:p>
        </p:txBody>
      </p:sp>
      <p:sp>
        <p:nvSpPr>
          <p:cNvPr id="9" name="Titre 1">
            <a:extLst>
              <a:ext uri="{FF2B5EF4-FFF2-40B4-BE49-F238E27FC236}">
                <a16:creationId xmlns:a16="http://schemas.microsoft.com/office/drawing/2014/main" id="{30981A80-4C87-4760-9AAB-BEB0B4A26746}"/>
              </a:ext>
            </a:extLst>
          </p:cNvPr>
          <p:cNvSpPr txBox="1">
            <a:spLocks/>
          </p:cNvSpPr>
          <p:nvPr/>
        </p:nvSpPr>
        <p:spPr>
          <a:xfrm>
            <a:off x="1699260" y="4912387"/>
            <a:ext cx="878497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sz="2000" b="1" dirty="0">
              <a:solidFill>
                <a:srgbClr val="0070C0"/>
              </a:solidFill>
            </a:endParaRPr>
          </a:p>
          <a:p>
            <a:r>
              <a:rPr lang="fr-FR" sz="2000" b="1" dirty="0"/>
              <a:t>World Bank Land </a:t>
            </a:r>
            <a:r>
              <a:rPr lang="fr-FR" sz="2000" b="1" dirty="0" err="1"/>
              <a:t>Conference</a:t>
            </a:r>
            <a:r>
              <a:rPr lang="fr-FR" sz="2000" b="1" dirty="0"/>
              <a:t>, 13 – 16 May, 2024, Washington DC</a:t>
            </a:r>
          </a:p>
          <a:p>
            <a:endParaRPr lang="fr-FR" sz="2000" b="1" dirty="0">
              <a:solidFill>
                <a:srgbClr val="0070C0"/>
              </a:solidFill>
            </a:endParaRPr>
          </a:p>
        </p:txBody>
      </p:sp>
      <p:sp>
        <p:nvSpPr>
          <p:cNvPr id="10" name="ZoneTexte 9">
            <a:extLst>
              <a:ext uri="{FF2B5EF4-FFF2-40B4-BE49-F238E27FC236}">
                <a16:creationId xmlns:a16="http://schemas.microsoft.com/office/drawing/2014/main" id="{88187F2B-F46B-4A49-AE07-9BB9914B3666}"/>
              </a:ext>
            </a:extLst>
          </p:cNvPr>
          <p:cNvSpPr txBox="1"/>
          <p:nvPr/>
        </p:nvSpPr>
        <p:spPr>
          <a:xfrm>
            <a:off x="491491" y="3858295"/>
            <a:ext cx="11052810" cy="995144"/>
          </a:xfrm>
          <a:prstGeom prst="rect">
            <a:avLst/>
          </a:prstGeom>
          <a:noFill/>
        </p:spPr>
        <p:txBody>
          <a:bodyPr wrap="square" rtlCol="0">
            <a:spAutoFit/>
          </a:bodyPr>
          <a:lstStyle/>
          <a:p>
            <a:pPr algn="ctr"/>
            <a:r>
              <a:rPr lang="fr-FR" sz="2200" b="1" dirty="0"/>
              <a:t>Perrine Burnod </a:t>
            </a:r>
            <a:r>
              <a:rPr lang="fr-FR" sz="2200" b="1" baseline="30000" dirty="0"/>
              <a:t>1&amp;2</a:t>
            </a:r>
            <a:r>
              <a:rPr lang="fr-FR" sz="2200" b="1" dirty="0"/>
              <a:t>, </a:t>
            </a:r>
            <a:r>
              <a:rPr lang="fr-FR" sz="2200" b="1" dirty="0" err="1"/>
              <a:t>Heriniaina</a:t>
            </a:r>
            <a:r>
              <a:rPr lang="fr-FR" sz="2200" b="1" dirty="0"/>
              <a:t> Rakotomalala</a:t>
            </a:r>
            <a:r>
              <a:rPr lang="fr-FR" sz="2200" b="1" baseline="30000" dirty="0"/>
              <a:t>3</a:t>
            </a:r>
            <a:r>
              <a:rPr lang="fr-FR" sz="2200" b="1" dirty="0"/>
              <a:t>, Emmanuelle Bouquet</a:t>
            </a:r>
            <a:r>
              <a:rPr lang="fr-FR" sz="2200" b="1" baseline="30000" dirty="0"/>
              <a:t>4</a:t>
            </a:r>
          </a:p>
          <a:p>
            <a:pPr algn="ctr"/>
            <a:endParaRPr lang="fr-FR" sz="2200" b="1" baseline="30000" dirty="0"/>
          </a:p>
          <a:p>
            <a:pPr algn="ctr"/>
            <a:r>
              <a:rPr lang="en-GB" sz="2200" baseline="30000" dirty="0"/>
              <a:t>1</a:t>
            </a:r>
            <a:r>
              <a:rPr lang="en-GB" sz="2200" dirty="0"/>
              <a:t>Think </a:t>
            </a:r>
            <a:r>
              <a:rPr lang="en-GB" sz="2200" dirty="0" err="1"/>
              <a:t>tany</a:t>
            </a:r>
            <a:r>
              <a:rPr lang="en-GB" sz="2200" dirty="0"/>
              <a:t>, Madagascar; </a:t>
            </a:r>
            <a:r>
              <a:rPr lang="en-GB" sz="2200" baseline="30000" dirty="0"/>
              <a:t>2</a:t>
            </a:r>
            <a:r>
              <a:rPr lang="en-GB" sz="2200" dirty="0"/>
              <a:t> </a:t>
            </a:r>
            <a:r>
              <a:rPr lang="en-GB" sz="2200" dirty="0" err="1"/>
              <a:t>Cirad</a:t>
            </a:r>
            <a:r>
              <a:rPr lang="en-GB" sz="2200" dirty="0"/>
              <a:t>-UMR TETIS, </a:t>
            </a:r>
            <a:r>
              <a:rPr lang="en-GB" sz="2200" baseline="30000" dirty="0"/>
              <a:t>3 </a:t>
            </a:r>
            <a:r>
              <a:rPr lang="en-GB" sz="2200" dirty="0"/>
              <a:t>FAO, </a:t>
            </a:r>
            <a:r>
              <a:rPr lang="en-GB" sz="2200" baseline="30000" dirty="0"/>
              <a:t>4 </a:t>
            </a:r>
            <a:r>
              <a:rPr lang="en-GB" sz="2200" dirty="0" err="1"/>
              <a:t>Cirad</a:t>
            </a:r>
            <a:r>
              <a:rPr lang="en-GB" sz="2200" dirty="0"/>
              <a:t>-UMR MOISA</a:t>
            </a:r>
            <a:endParaRPr lang="fr-FR" sz="2200" b="1" dirty="0"/>
          </a:p>
        </p:txBody>
      </p:sp>
      <p:pic>
        <p:nvPicPr>
          <p:cNvPr id="11" name="Image 10">
            <a:extLst>
              <a:ext uri="{FF2B5EF4-FFF2-40B4-BE49-F238E27FC236}">
                <a16:creationId xmlns:a16="http://schemas.microsoft.com/office/drawing/2014/main" id="{2F14D3CB-C750-4BED-B216-B36879E0DE07}"/>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453" t="17510" r="13956" b="15775"/>
          <a:stretch/>
        </p:blipFill>
        <p:spPr bwMode="auto">
          <a:xfrm>
            <a:off x="9157775" y="5566410"/>
            <a:ext cx="1627847" cy="1291590"/>
          </a:xfrm>
          <a:prstGeom prst="rect">
            <a:avLst/>
          </a:prstGeom>
          <a:solidFill>
            <a:schemeClr val="bg1"/>
          </a:solidFill>
        </p:spPr>
      </p:pic>
      <p:pic>
        <p:nvPicPr>
          <p:cNvPr id="12" name="Image 11" descr="Logo CIRAD.jpg">
            <a:extLst>
              <a:ext uri="{FF2B5EF4-FFF2-40B4-BE49-F238E27FC236}">
                <a16:creationId xmlns:a16="http://schemas.microsoft.com/office/drawing/2014/main" id="{8703E635-32C3-4714-86D8-E912A3583A7A}"/>
              </a:ext>
            </a:extLst>
          </p:cNvPr>
          <p:cNvPicPr/>
          <p:nvPr/>
        </p:nvPicPr>
        <p:blipFill>
          <a:blip r:embed="rId4" cstate="print">
            <a:clrChange>
              <a:clrFrom>
                <a:srgbClr val="FFFFFF"/>
              </a:clrFrom>
              <a:clrTo>
                <a:srgbClr val="FFFFFF">
                  <a:alpha val="0"/>
                </a:srgbClr>
              </a:clrTo>
            </a:clrChange>
          </a:blip>
          <a:stretch>
            <a:fillRect/>
          </a:stretch>
        </p:blipFill>
        <p:spPr>
          <a:xfrm>
            <a:off x="6091748" y="5819545"/>
            <a:ext cx="3091766" cy="1038455"/>
          </a:xfrm>
          <a:prstGeom prst="rect">
            <a:avLst/>
          </a:prstGeom>
          <a:solidFill>
            <a:schemeClr val="bg1"/>
          </a:solidFill>
        </p:spPr>
      </p:pic>
      <p:sp>
        <p:nvSpPr>
          <p:cNvPr id="13" name="Rectangle 12">
            <a:extLst>
              <a:ext uri="{FF2B5EF4-FFF2-40B4-BE49-F238E27FC236}">
                <a16:creationId xmlns:a16="http://schemas.microsoft.com/office/drawing/2014/main" id="{AD979F95-4CCB-4490-B3FE-138EAA389403}"/>
              </a:ext>
            </a:extLst>
          </p:cNvPr>
          <p:cNvSpPr/>
          <p:nvPr/>
        </p:nvSpPr>
        <p:spPr>
          <a:xfrm>
            <a:off x="10755630" y="5819545"/>
            <a:ext cx="1436370" cy="1038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859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A3CEE-319E-4026-962C-DA6881AA64D0}"/>
              </a:ext>
            </a:extLst>
          </p:cNvPr>
          <p:cNvSpPr>
            <a:spLocks noGrp="1"/>
          </p:cNvSpPr>
          <p:nvPr>
            <p:ph type="title"/>
          </p:nvPr>
        </p:nvSpPr>
        <p:spPr>
          <a:xfrm>
            <a:off x="529590" y="1632295"/>
            <a:ext cx="8229600" cy="1143000"/>
          </a:xfrm>
        </p:spPr>
        <p:txBody>
          <a:bodyPr>
            <a:normAutofit fontScale="90000"/>
          </a:bodyPr>
          <a:lstStyle/>
          <a:p>
            <a:pPr algn="l"/>
            <a:r>
              <a:rPr lang="en-GB" sz="3600" b="1" dirty="0">
                <a:solidFill>
                  <a:srgbClr val="0070C0"/>
                </a:solidFill>
              </a:rPr>
              <a:t>2</a:t>
            </a:r>
            <a:r>
              <a:rPr lang="en-GB" sz="3600" b="1" baseline="30000" dirty="0">
                <a:solidFill>
                  <a:srgbClr val="0070C0"/>
                </a:solidFill>
              </a:rPr>
              <a:t>nd</a:t>
            </a:r>
            <a:r>
              <a:rPr lang="en-GB" sz="3600" b="1" dirty="0">
                <a:solidFill>
                  <a:srgbClr val="0070C0"/>
                </a:solidFill>
              </a:rPr>
              <a:t> innovation : communal land offices</a:t>
            </a:r>
            <a:br>
              <a:rPr lang="en-GB" sz="3600" dirty="0">
                <a:solidFill>
                  <a:srgbClr val="0070C0"/>
                </a:solidFill>
              </a:rPr>
            </a:br>
            <a:br>
              <a:rPr lang="en-US" sz="3600" b="1" dirty="0">
                <a:solidFill>
                  <a:srgbClr val="0070C0"/>
                </a:solidFill>
              </a:rPr>
            </a:br>
            <a:br>
              <a:rPr lang="en-GB" sz="3600" b="1" dirty="0">
                <a:solidFill>
                  <a:srgbClr val="0070C0"/>
                </a:solidFill>
              </a:rPr>
            </a:br>
            <a:br>
              <a:rPr lang="fr-FR" b="1" dirty="0"/>
            </a:br>
            <a:endParaRPr lang="fr-FR" dirty="0"/>
          </a:p>
        </p:txBody>
      </p:sp>
      <p:sp>
        <p:nvSpPr>
          <p:cNvPr id="6" name="Espace réservé du contenu 2">
            <a:extLst>
              <a:ext uri="{FF2B5EF4-FFF2-40B4-BE49-F238E27FC236}">
                <a16:creationId xmlns:a16="http://schemas.microsoft.com/office/drawing/2014/main" id="{54AA8381-C25E-4460-804D-C147DB5FFFF9}"/>
              </a:ext>
            </a:extLst>
          </p:cNvPr>
          <p:cNvSpPr>
            <a:spLocks noGrp="1"/>
          </p:cNvSpPr>
          <p:nvPr>
            <p:ph idx="1"/>
          </p:nvPr>
        </p:nvSpPr>
        <p:spPr>
          <a:xfrm>
            <a:off x="529590" y="1771468"/>
            <a:ext cx="10545140" cy="1726112"/>
          </a:xfrm>
          <a:solidFill>
            <a:schemeClr val="bg1">
              <a:alpha val="43137"/>
            </a:schemeClr>
          </a:solidFill>
        </p:spPr>
        <p:txBody>
          <a:bodyPr>
            <a:normAutofit/>
          </a:bodyPr>
          <a:lstStyle/>
          <a:p>
            <a:r>
              <a:rPr lang="en-GB" sz="2200" dirty="0"/>
              <a:t>the communes acquire new powers. Once they have set up a communal land office (CLO), they can certified plots (on the plan LLUP and in land register) and issue land certificates.</a:t>
            </a:r>
            <a:endParaRPr lang="fr-FR" sz="2200" dirty="0">
              <a:solidFill>
                <a:srgbClr val="0070C0"/>
              </a:solidFill>
            </a:endParaRPr>
          </a:p>
        </p:txBody>
      </p:sp>
      <p:pic>
        <p:nvPicPr>
          <p:cNvPr id="10" name="Image 9">
            <a:extLst>
              <a:ext uri="{FF2B5EF4-FFF2-40B4-BE49-F238E27FC236}">
                <a16:creationId xmlns:a16="http://schemas.microsoft.com/office/drawing/2014/main" id="{CD732328-343E-4A75-A56D-2ACB6AA53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6" t="23704" r="2559" b="12651"/>
          <a:stretch/>
        </p:blipFill>
        <p:spPr>
          <a:xfrm rot="5400000">
            <a:off x="7377995" y="2962242"/>
            <a:ext cx="2266519" cy="5126951"/>
          </a:xfrm>
          <a:prstGeom prst="rect">
            <a:avLst/>
          </a:prstGeom>
          <a:ln>
            <a:solidFill>
              <a:schemeClr val="tx1"/>
            </a:solidFill>
          </a:ln>
        </p:spPr>
      </p:pic>
      <p:sp>
        <p:nvSpPr>
          <p:cNvPr id="11" name="ZoneTexte 10">
            <a:extLst>
              <a:ext uri="{FF2B5EF4-FFF2-40B4-BE49-F238E27FC236}">
                <a16:creationId xmlns:a16="http://schemas.microsoft.com/office/drawing/2014/main" id="{1A358847-D38C-4871-8254-541759522ED9}"/>
              </a:ext>
            </a:extLst>
          </p:cNvPr>
          <p:cNvSpPr txBox="1"/>
          <p:nvPr/>
        </p:nvSpPr>
        <p:spPr>
          <a:xfrm>
            <a:off x="6009108" y="3265912"/>
            <a:ext cx="4717021" cy="1107996"/>
          </a:xfrm>
          <a:prstGeom prst="rect">
            <a:avLst/>
          </a:prstGeom>
          <a:noFill/>
        </p:spPr>
        <p:txBody>
          <a:bodyPr wrap="square" rtlCol="0">
            <a:spAutoFit/>
          </a:bodyPr>
          <a:lstStyle/>
          <a:p>
            <a:r>
              <a:rPr lang="en-GB" sz="2200" b="1" dirty="0"/>
              <a:t>Local land occupation plan (LLUP) on high resolution satellite images </a:t>
            </a:r>
          </a:p>
          <a:p>
            <a:r>
              <a:rPr lang="fr-FR" sz="2200" dirty="0" err="1"/>
              <a:t>Titled</a:t>
            </a:r>
            <a:r>
              <a:rPr lang="fr-FR" sz="2200" dirty="0"/>
              <a:t> land in </a:t>
            </a:r>
            <a:r>
              <a:rPr lang="fr-FR" sz="2200" dirty="0" err="1"/>
              <a:t>red</a:t>
            </a:r>
            <a:r>
              <a:rPr lang="fr-FR" sz="2200" dirty="0"/>
              <a:t>, </a:t>
            </a:r>
            <a:r>
              <a:rPr lang="fr-FR" sz="2200" dirty="0" err="1"/>
              <a:t>Certified</a:t>
            </a:r>
            <a:r>
              <a:rPr lang="fr-FR" sz="2200" dirty="0"/>
              <a:t> land in </a:t>
            </a:r>
            <a:r>
              <a:rPr lang="fr-FR" sz="2200" dirty="0" err="1"/>
              <a:t>blue</a:t>
            </a:r>
            <a:endParaRPr lang="fr-FR" sz="2200" dirty="0"/>
          </a:p>
        </p:txBody>
      </p:sp>
      <p:pic>
        <p:nvPicPr>
          <p:cNvPr id="12" name="Image 11" descr="D:\image\ambatolahy\IMG_4446.JPG">
            <a:extLst>
              <a:ext uri="{FF2B5EF4-FFF2-40B4-BE49-F238E27FC236}">
                <a16:creationId xmlns:a16="http://schemas.microsoft.com/office/drawing/2014/main" id="{1957B0D1-244C-4CA8-8863-1B6B4EC22580}"/>
              </a:ext>
            </a:extLst>
          </p:cNvPr>
          <p:cNvPicPr/>
          <p:nvPr/>
        </p:nvPicPr>
        <p:blipFill rotWithShape="1">
          <a:blip r:embed="rId4" cstate="print">
            <a:extLst>
              <a:ext uri="{28A0092B-C50C-407E-A947-70E740481C1C}">
                <a14:useLocalDpi xmlns:a14="http://schemas.microsoft.com/office/drawing/2010/main" val="0"/>
              </a:ext>
            </a:extLst>
          </a:blip>
          <a:srcRect t="5372" r="3069" b="27640"/>
          <a:stretch/>
        </p:blipFill>
        <p:spPr bwMode="auto">
          <a:xfrm>
            <a:off x="529590" y="4373908"/>
            <a:ext cx="5025390" cy="2303620"/>
          </a:xfrm>
          <a:prstGeom prst="rect">
            <a:avLst/>
          </a:prstGeom>
          <a:noFill/>
          <a:ln>
            <a:solidFill>
              <a:schemeClr val="tx1"/>
            </a:solidFill>
          </a:ln>
          <a:extLst>
            <a:ext uri="{53640926-AAD7-44D8-BBD7-CCE9431645EC}">
              <a14:shadowObscured xmlns:a14="http://schemas.microsoft.com/office/drawing/2010/main"/>
            </a:ext>
          </a:extLst>
        </p:spPr>
      </p:pic>
      <p:sp>
        <p:nvSpPr>
          <p:cNvPr id="13" name="ZoneTexte 12">
            <a:extLst>
              <a:ext uri="{FF2B5EF4-FFF2-40B4-BE49-F238E27FC236}">
                <a16:creationId xmlns:a16="http://schemas.microsoft.com/office/drawing/2014/main" id="{A00C5C32-36F5-4A71-BE99-487FA442C276}"/>
              </a:ext>
            </a:extLst>
          </p:cNvPr>
          <p:cNvSpPr txBox="1"/>
          <p:nvPr/>
        </p:nvSpPr>
        <p:spPr>
          <a:xfrm>
            <a:off x="415290" y="3819910"/>
            <a:ext cx="4717021" cy="769441"/>
          </a:xfrm>
          <a:prstGeom prst="rect">
            <a:avLst/>
          </a:prstGeom>
          <a:noFill/>
        </p:spPr>
        <p:txBody>
          <a:bodyPr wrap="square" rtlCol="0">
            <a:spAutoFit/>
          </a:bodyPr>
          <a:lstStyle/>
          <a:p>
            <a:r>
              <a:rPr lang="en-GB" sz="2200" b="1" dirty="0"/>
              <a:t>Communal land office (CLO)</a:t>
            </a:r>
          </a:p>
          <a:p>
            <a:endParaRPr lang="fr-FR" sz="2200" dirty="0"/>
          </a:p>
        </p:txBody>
      </p:sp>
    </p:spTree>
    <p:extLst>
      <p:ext uri="{BB962C8B-B14F-4D97-AF65-F5344CB8AC3E}">
        <p14:creationId xmlns:p14="http://schemas.microsoft.com/office/powerpoint/2010/main" val="3044025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9731" y="36074"/>
            <a:ext cx="7886700" cy="1325563"/>
          </a:xfrm>
        </p:spPr>
        <p:txBody>
          <a:bodyPr>
            <a:normAutofit/>
          </a:bodyPr>
          <a:lstStyle/>
          <a:p>
            <a:pPr algn="l"/>
            <a:r>
              <a:rPr lang="fr-FR" sz="3200" b="1" dirty="0">
                <a:solidFill>
                  <a:srgbClr val="0070C0"/>
                </a:solidFill>
              </a:rPr>
              <a:t>3rd innovation : land </a:t>
            </a:r>
            <a:r>
              <a:rPr lang="fr-FR" sz="3200" b="1" dirty="0" err="1">
                <a:solidFill>
                  <a:srgbClr val="0070C0"/>
                </a:solidFill>
              </a:rPr>
              <a:t>certificate</a:t>
            </a:r>
            <a:endParaRPr lang="fr-FR" sz="3200" b="1" dirty="0">
              <a:solidFill>
                <a:srgbClr val="0070C0"/>
              </a:solidFill>
            </a:endParaRPr>
          </a:p>
        </p:txBody>
      </p:sp>
      <p:sp>
        <p:nvSpPr>
          <p:cNvPr id="3" name="Espace réservé du contenu 2"/>
          <p:cNvSpPr>
            <a:spLocks noGrp="1"/>
          </p:cNvSpPr>
          <p:nvPr>
            <p:ph idx="1"/>
          </p:nvPr>
        </p:nvSpPr>
        <p:spPr>
          <a:xfrm>
            <a:off x="186121" y="1418731"/>
            <a:ext cx="4641582" cy="2600263"/>
          </a:xfrm>
          <a:solidFill>
            <a:schemeClr val="bg1"/>
          </a:solidFill>
        </p:spPr>
        <p:txBody>
          <a:bodyPr>
            <a:normAutofit/>
          </a:bodyPr>
          <a:lstStyle/>
          <a:p>
            <a:pPr marL="0" indent="0">
              <a:buNone/>
            </a:pPr>
            <a:r>
              <a:rPr lang="en-US" sz="2200" b="1" dirty="0"/>
              <a:t>Legal proof of ownership such as title: </a:t>
            </a:r>
          </a:p>
          <a:p>
            <a:r>
              <a:rPr lang="en-US" sz="2200" dirty="0"/>
              <a:t>On-demand, fee-based procedure </a:t>
            </a:r>
          </a:p>
          <a:p>
            <a:r>
              <a:rPr lang="en-US" sz="2200" dirty="0"/>
              <a:t>To register private property </a:t>
            </a:r>
          </a:p>
          <a:p>
            <a:r>
              <a:rPr lang="en-US" sz="2200" dirty="0"/>
              <a:t>Transferable and mortgageable </a:t>
            </a:r>
          </a:p>
          <a:p>
            <a:pPr marL="0" indent="0">
              <a:buNone/>
            </a:pPr>
            <a:endParaRPr lang="en-US" sz="2200" dirty="0"/>
          </a:p>
          <a:p>
            <a:endParaRPr lang="en-US" sz="2200" dirty="0"/>
          </a:p>
          <a:p>
            <a:endParaRPr lang="fr-FR" sz="2200" dirty="0"/>
          </a:p>
        </p:txBody>
      </p:sp>
      <p:pic>
        <p:nvPicPr>
          <p:cNvPr id="6" name="Image 5">
            <a:extLst>
              <a:ext uri="{FF2B5EF4-FFF2-40B4-BE49-F238E27FC236}">
                <a16:creationId xmlns:a16="http://schemas.microsoft.com/office/drawing/2014/main" id="{B2A1A5F5-F409-4FC0-B932-D8BDBF576846}"/>
              </a:ext>
            </a:extLst>
          </p:cNvPr>
          <p:cNvPicPr>
            <a:picLocks noChangeAspect="1"/>
          </p:cNvPicPr>
          <p:nvPr/>
        </p:nvPicPr>
        <p:blipFill rotWithShape="1">
          <a:blip r:embed="rId3"/>
          <a:srcRect r="-1527" b="43070"/>
          <a:stretch/>
        </p:blipFill>
        <p:spPr>
          <a:xfrm>
            <a:off x="7571890" y="4030902"/>
            <a:ext cx="2191476" cy="2713455"/>
          </a:xfrm>
          <a:prstGeom prst="rect">
            <a:avLst/>
          </a:prstGeom>
          <a:ln>
            <a:noFill/>
          </a:ln>
          <a:effectLst>
            <a:outerShdw blurRad="292100" dist="139700" dir="2700000" algn="tl" rotWithShape="0">
              <a:srgbClr val="333333">
                <a:alpha val="65000"/>
              </a:srgbClr>
            </a:outerShdw>
          </a:effectLst>
        </p:spPr>
      </p:pic>
      <p:sp>
        <p:nvSpPr>
          <p:cNvPr id="7" name="Espace réservé du contenu 2">
            <a:extLst>
              <a:ext uri="{FF2B5EF4-FFF2-40B4-BE49-F238E27FC236}">
                <a16:creationId xmlns:a16="http://schemas.microsoft.com/office/drawing/2014/main" id="{913B1265-F450-4C28-AB06-4EAF5FE37E1F}"/>
              </a:ext>
            </a:extLst>
          </p:cNvPr>
          <p:cNvSpPr txBox="1">
            <a:spLocks/>
          </p:cNvSpPr>
          <p:nvPr/>
        </p:nvSpPr>
        <p:spPr>
          <a:xfrm>
            <a:off x="4852532" y="1459125"/>
            <a:ext cx="7339468" cy="2600262"/>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    A different process from title : </a:t>
            </a:r>
          </a:p>
          <a:p>
            <a:r>
              <a:rPr lang="en-US" sz="2200" dirty="0"/>
              <a:t>Register only existing land rights (do not create new rights) </a:t>
            </a:r>
          </a:p>
          <a:p>
            <a:r>
              <a:rPr lang="en-US" sz="2200" dirty="0"/>
              <a:t>Local skills and simple tools: legitimacy, not technicality </a:t>
            </a:r>
          </a:p>
          <a:p>
            <a:r>
              <a:rPr lang="en-US" sz="2200" dirty="0"/>
              <a:t>No need for formal proof, right validation commission, consensus </a:t>
            </a:r>
          </a:p>
          <a:p>
            <a:r>
              <a:rPr lang="en-US" sz="2200" dirty="0"/>
              <a:t>Price (10 to 15 US$, 30 times cheaper/title) and duration of procedure (6 to 12 months, 10 times faster/title)</a:t>
            </a:r>
          </a:p>
          <a:p>
            <a:pPr marL="0" indent="0">
              <a:buNone/>
            </a:pPr>
            <a:endParaRPr lang="en-US" b="1" dirty="0"/>
          </a:p>
          <a:p>
            <a:pPr marL="0" indent="0">
              <a:buNone/>
            </a:pPr>
            <a:endParaRPr lang="en-US" b="1" dirty="0"/>
          </a:p>
        </p:txBody>
      </p:sp>
      <p:pic>
        <p:nvPicPr>
          <p:cNvPr id="8" name="Espace réservé du contenu 4">
            <a:extLst>
              <a:ext uri="{FF2B5EF4-FFF2-40B4-BE49-F238E27FC236}">
                <a16:creationId xmlns:a16="http://schemas.microsoft.com/office/drawing/2014/main" id="{C154BF83-5468-41F2-83BD-16B3F4671357}"/>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950" y="4076088"/>
            <a:ext cx="5374212" cy="2745838"/>
          </a:xfrm>
          <a:prstGeom prst="rect">
            <a:avLst/>
          </a:prstGeom>
          <a:noFill/>
        </p:spPr>
      </p:pic>
      <p:pic>
        <p:nvPicPr>
          <p:cNvPr id="10" name="Image 9">
            <a:extLst>
              <a:ext uri="{FF2B5EF4-FFF2-40B4-BE49-F238E27FC236}">
                <a16:creationId xmlns:a16="http://schemas.microsoft.com/office/drawing/2014/main" id="{40FEB76D-6A9A-44A4-91F2-0487564E0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233752" y="4517084"/>
            <a:ext cx="2746176" cy="1830783"/>
          </a:xfrm>
          <a:prstGeom prst="rect">
            <a:avLst/>
          </a:prstGeom>
        </p:spPr>
      </p:pic>
    </p:spTree>
    <p:extLst>
      <p:ext uri="{BB962C8B-B14F-4D97-AF65-F5344CB8AC3E}">
        <p14:creationId xmlns:p14="http://schemas.microsoft.com/office/powerpoint/2010/main" val="367964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461804"/>
            <a:ext cx="11151870" cy="1830412"/>
          </a:xfrm>
        </p:spPr>
        <p:txBody>
          <a:bodyPr>
            <a:normAutofit/>
          </a:bodyPr>
          <a:lstStyle/>
          <a:p>
            <a:pPr lvl="0"/>
            <a:r>
              <a:rPr lang="en-US" dirty="0"/>
              <a:t>3. Implementation at national level</a:t>
            </a:r>
            <a:br>
              <a:rPr lang="fr-FR" dirty="0">
                <a:solidFill>
                  <a:srgbClr val="0070C0"/>
                </a:solidFill>
              </a:rPr>
            </a:br>
            <a:endParaRPr lang="fr-FR" dirty="0">
              <a:solidFill>
                <a:srgbClr val="0070C0"/>
              </a:solidFill>
            </a:endParaRPr>
          </a:p>
        </p:txBody>
      </p:sp>
      <p:pic>
        <p:nvPicPr>
          <p:cNvPr id="7" name="Image 6">
            <a:extLst>
              <a:ext uri="{FF2B5EF4-FFF2-40B4-BE49-F238E27FC236}">
                <a16:creationId xmlns:a16="http://schemas.microsoft.com/office/drawing/2014/main" id="{72991984-155A-40CB-A745-A144754C286B}"/>
              </a:ext>
            </a:extLst>
          </p:cNvPr>
          <p:cNvPicPr>
            <a:picLocks noChangeAspect="1"/>
          </p:cNvPicPr>
          <p:nvPr/>
        </p:nvPicPr>
        <p:blipFill rotWithShape="1">
          <a:blip r:embed="rId2"/>
          <a:srcRect l="6223" t="6250" r="24817" b="13803"/>
          <a:stretch/>
        </p:blipFill>
        <p:spPr>
          <a:xfrm>
            <a:off x="6057712" y="2880730"/>
            <a:ext cx="6134288" cy="3998356"/>
          </a:xfrm>
          <a:prstGeom prst="rect">
            <a:avLst/>
          </a:prstGeom>
        </p:spPr>
      </p:pic>
      <p:pic>
        <p:nvPicPr>
          <p:cNvPr id="8" name="Image 7">
            <a:extLst>
              <a:ext uri="{FF2B5EF4-FFF2-40B4-BE49-F238E27FC236}">
                <a16:creationId xmlns:a16="http://schemas.microsoft.com/office/drawing/2014/main" id="{AF183474-8F97-4EB0-9280-2DE6C698A5C8}"/>
              </a:ext>
            </a:extLst>
          </p:cNvPr>
          <p:cNvPicPr>
            <a:picLocks noChangeAspect="1"/>
          </p:cNvPicPr>
          <p:nvPr/>
        </p:nvPicPr>
        <p:blipFill rotWithShape="1">
          <a:blip r:embed="rId3"/>
          <a:srcRect l="15021" t="11330" r="22162" b="12843"/>
          <a:stretch/>
        </p:blipFill>
        <p:spPr>
          <a:xfrm>
            <a:off x="-31899" y="2880730"/>
            <a:ext cx="6101939" cy="3977271"/>
          </a:xfrm>
          <a:prstGeom prst="rect">
            <a:avLst/>
          </a:prstGeom>
        </p:spPr>
      </p:pic>
    </p:spTree>
    <p:extLst>
      <p:ext uri="{BB962C8B-B14F-4D97-AF65-F5344CB8AC3E}">
        <p14:creationId xmlns:p14="http://schemas.microsoft.com/office/powerpoint/2010/main" val="3982426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00351" y="1226469"/>
            <a:ext cx="6101838" cy="5302668"/>
          </a:xfrm>
          <a:solidFill>
            <a:schemeClr val="bg1"/>
          </a:solidFill>
        </p:spPr>
        <p:txBody>
          <a:bodyPr>
            <a:noAutofit/>
          </a:bodyPr>
          <a:lstStyle/>
          <a:p>
            <a:pPr marL="0" indent="0">
              <a:buNone/>
            </a:pPr>
            <a:r>
              <a:rPr lang="en-US" sz="2400" b="1" dirty="0"/>
              <a:t>The pilot stage of the land reform was well and truly over. </a:t>
            </a:r>
          </a:p>
          <a:p>
            <a:pPr marL="0" indent="0">
              <a:buNone/>
            </a:pPr>
            <a:endParaRPr lang="en-US" sz="2400" b="1" dirty="0"/>
          </a:p>
          <a:p>
            <a:pPr marL="0" indent="0">
              <a:buNone/>
            </a:pPr>
            <a:r>
              <a:rPr lang="en-US" sz="2400" b="1" dirty="0"/>
              <a:t>Financed by more than 20 different development projects (varying size) over the 20-year period</a:t>
            </a:r>
          </a:p>
          <a:p>
            <a:pPr marL="0" indent="0">
              <a:buNone/>
            </a:pPr>
            <a:endParaRPr lang="en-US" sz="2200" b="1" dirty="0"/>
          </a:p>
          <a:p>
            <a:pPr marL="0" indent="0">
              <a:buNone/>
            </a:pPr>
            <a:r>
              <a:rPr lang="fr-FR" sz="2400" b="1" dirty="0"/>
              <a:t>546 local land offices </a:t>
            </a:r>
          </a:p>
          <a:p>
            <a:pPr marL="0" indent="0">
              <a:buNone/>
            </a:pPr>
            <a:r>
              <a:rPr lang="fr-FR" sz="2400" b="1" dirty="0"/>
              <a:t>=&gt; 1/3 of the communes. </a:t>
            </a:r>
          </a:p>
          <a:p>
            <a:pPr marL="0" indent="0">
              <a:buNone/>
            </a:pPr>
            <a:endParaRPr lang="fr-FR" sz="2400" b="1" dirty="0"/>
          </a:p>
          <a:p>
            <a:pPr marL="0" indent="0">
              <a:buNone/>
            </a:pPr>
            <a:r>
              <a:rPr lang="en-GB" sz="2400" b="1" dirty="0"/>
              <a:t>Certificates supplant titles. </a:t>
            </a:r>
          </a:p>
          <a:p>
            <a:pPr marL="0" indent="0">
              <a:buNone/>
            </a:pPr>
            <a:r>
              <a:rPr lang="en-GB" sz="2400" b="1" dirty="0"/>
              <a:t>Nearly 1,300,000 certificates issued</a:t>
            </a:r>
            <a:endParaRPr lang="fr-FR" sz="2400" b="1" dirty="0"/>
          </a:p>
          <a:p>
            <a:pPr marL="0" indent="0">
              <a:buNone/>
            </a:pPr>
            <a:endParaRPr lang="fr-FR" sz="2200" b="1" dirty="0"/>
          </a:p>
        </p:txBody>
      </p:sp>
      <p:pic>
        <p:nvPicPr>
          <p:cNvPr id="4" name="Image 3">
            <a:extLst>
              <a:ext uri="{FF2B5EF4-FFF2-40B4-BE49-F238E27FC236}">
                <a16:creationId xmlns:a16="http://schemas.microsoft.com/office/drawing/2014/main" id="{1D997FE8-E1A6-4454-B8F0-0E12CF4E102D}"/>
              </a:ext>
            </a:extLst>
          </p:cNvPr>
          <p:cNvPicPr>
            <a:picLocks noChangeAspect="1"/>
          </p:cNvPicPr>
          <p:nvPr/>
        </p:nvPicPr>
        <p:blipFill rotWithShape="1">
          <a:blip r:embed="rId3"/>
          <a:srcRect l="24522" t="18165" r="8808" b="25577"/>
          <a:stretch/>
        </p:blipFill>
        <p:spPr>
          <a:xfrm>
            <a:off x="163515" y="2420889"/>
            <a:ext cx="4780791" cy="2176791"/>
          </a:xfrm>
          <a:prstGeom prst="rect">
            <a:avLst/>
          </a:prstGeom>
        </p:spPr>
      </p:pic>
      <p:pic>
        <p:nvPicPr>
          <p:cNvPr id="6" name="Image 5">
            <a:extLst>
              <a:ext uri="{FF2B5EF4-FFF2-40B4-BE49-F238E27FC236}">
                <a16:creationId xmlns:a16="http://schemas.microsoft.com/office/drawing/2014/main" id="{864A42A3-E4EF-4472-A91C-97246A37F837}"/>
              </a:ext>
            </a:extLst>
          </p:cNvPr>
          <p:cNvPicPr>
            <a:picLocks noChangeAspect="1"/>
          </p:cNvPicPr>
          <p:nvPr/>
        </p:nvPicPr>
        <p:blipFill rotWithShape="1">
          <a:blip r:embed="rId4"/>
          <a:srcRect l="20076" t="17388" r="12201" b="24801"/>
          <a:stretch/>
        </p:blipFill>
        <p:spPr>
          <a:xfrm>
            <a:off x="144201" y="4597679"/>
            <a:ext cx="4800105" cy="2176792"/>
          </a:xfrm>
          <a:prstGeom prst="rect">
            <a:avLst/>
          </a:prstGeom>
        </p:spPr>
      </p:pic>
      <p:pic>
        <p:nvPicPr>
          <p:cNvPr id="9" name="Image 8" descr="D:\image\ambatolahy\IMG_4450.JPG">
            <a:extLst>
              <a:ext uri="{FF2B5EF4-FFF2-40B4-BE49-F238E27FC236}">
                <a16:creationId xmlns:a16="http://schemas.microsoft.com/office/drawing/2014/main" id="{88C197E9-F239-4198-9270-58EE1D0DAC3A}"/>
              </a:ext>
            </a:extLst>
          </p:cNvPr>
          <p:cNvPicPr/>
          <p:nvPr/>
        </p:nvPicPr>
        <p:blipFill rotWithShape="1">
          <a:blip r:embed="rId5" cstate="print">
            <a:extLst>
              <a:ext uri="{28A0092B-C50C-407E-A947-70E740481C1C}">
                <a14:useLocalDpi xmlns:a14="http://schemas.microsoft.com/office/drawing/2010/main" val="0"/>
              </a:ext>
            </a:extLst>
          </a:blip>
          <a:srcRect r="7497" b="21117"/>
          <a:stretch/>
        </p:blipFill>
        <p:spPr bwMode="auto">
          <a:xfrm>
            <a:off x="163515" y="0"/>
            <a:ext cx="4800105" cy="2420888"/>
          </a:xfrm>
          <a:prstGeom prst="rect">
            <a:avLst/>
          </a:prstGeom>
          <a:noFill/>
          <a:ln>
            <a:noFill/>
          </a:ln>
        </p:spPr>
      </p:pic>
    </p:spTree>
    <p:extLst>
      <p:ext uri="{BB962C8B-B14F-4D97-AF65-F5344CB8AC3E}">
        <p14:creationId xmlns:p14="http://schemas.microsoft.com/office/powerpoint/2010/main" val="1717980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a:srcRect t="4751"/>
          <a:stretch/>
        </p:blipFill>
        <p:spPr bwMode="auto">
          <a:xfrm>
            <a:off x="182383" y="84623"/>
            <a:ext cx="4183877" cy="5942379"/>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82383" y="6027003"/>
            <a:ext cx="4183876" cy="584775"/>
          </a:xfrm>
          <a:prstGeom prst="rect">
            <a:avLst/>
          </a:prstGeom>
          <a:solidFill>
            <a:schemeClr val="bg1"/>
          </a:solidFill>
        </p:spPr>
        <p:txBody>
          <a:bodyPr wrap="square">
            <a:spAutoFit/>
          </a:bodyPr>
          <a:lstStyle/>
          <a:p>
            <a:r>
              <a:rPr lang="en-US" sz="1600" i="1" dirty="0">
                <a:latin typeface="Calibri" panose="020F0502020204030204" pitchFamily="34" charset="0"/>
                <a:ea typeface="Calibri" panose="020F0502020204030204" pitchFamily="34" charset="0"/>
                <a:cs typeface="Times New Roman" panose="02020603050405020304" pitchFamily="18" charset="0"/>
              </a:rPr>
              <a:t>Location of communal land offices in operation (70%) and ceasing operations (30%) in 2019 </a:t>
            </a:r>
            <a:endParaRPr lang="fr-FR" sz="1600" i="1" dirty="0"/>
          </a:p>
        </p:txBody>
      </p:sp>
      <p:sp>
        <p:nvSpPr>
          <p:cNvPr id="7" name="Espace réservé du contenu 2">
            <a:extLst>
              <a:ext uri="{FF2B5EF4-FFF2-40B4-BE49-F238E27FC236}">
                <a16:creationId xmlns:a16="http://schemas.microsoft.com/office/drawing/2014/main" id="{693187E7-6715-462B-8FF8-65CC8CA8D26C}"/>
              </a:ext>
            </a:extLst>
          </p:cNvPr>
          <p:cNvSpPr txBox="1">
            <a:spLocks/>
          </p:cNvSpPr>
          <p:nvPr/>
        </p:nvSpPr>
        <p:spPr>
          <a:xfrm>
            <a:off x="4937759" y="1087693"/>
            <a:ext cx="6514097" cy="5231697"/>
          </a:xfrm>
          <a:prstGeom prst="rect">
            <a:avLst/>
          </a:prstGeom>
          <a:solidFill>
            <a:schemeClr val="bg1"/>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100" b="1" dirty="0"/>
              <a:t>A deployment of CLO has been uneven over time</a:t>
            </a:r>
            <a:r>
              <a:rPr lang="fr-FR" sz="3100" b="1" dirty="0"/>
              <a:t>: </a:t>
            </a:r>
          </a:p>
          <a:p>
            <a:pPr>
              <a:buFont typeface="Symbol" panose="05050102010706020507" pitchFamily="18" charset="2"/>
              <a:buChar char="Þ"/>
            </a:pPr>
            <a:r>
              <a:rPr lang="en-GB" sz="3100" dirty="0"/>
              <a:t>in line with donor funding and political crises</a:t>
            </a:r>
          </a:p>
          <a:p>
            <a:pPr marL="0" indent="0">
              <a:buNone/>
            </a:pPr>
            <a:endParaRPr lang="fr-FR" sz="3100" b="1" dirty="0"/>
          </a:p>
          <a:p>
            <a:pPr marL="0" indent="0">
              <a:buNone/>
            </a:pPr>
            <a:r>
              <a:rPr lang="en-GB" sz="3100" b="1" dirty="0"/>
              <a:t>A deployment of CLO has been uneven across the region. </a:t>
            </a:r>
            <a:r>
              <a:rPr lang="en-GB" sz="3100" dirty="0"/>
              <a:t>CLO located in the most densely populated and accessible areas. </a:t>
            </a:r>
          </a:p>
          <a:p>
            <a:pPr marL="0" indent="0">
              <a:buNone/>
            </a:pPr>
            <a:endParaRPr lang="en-GB" sz="3100" dirty="0"/>
          </a:p>
          <a:p>
            <a:pPr>
              <a:buFont typeface="Symbol" panose="05050102010706020507" pitchFamily="18" charset="2"/>
              <a:buChar char="Þ"/>
            </a:pPr>
            <a:r>
              <a:rPr lang="en-GB" sz="3100" dirty="0"/>
              <a:t>reflects both decision-makers' choices and projects' choices =&gt; for reaching the maximum number of people/voters in the shortest possible time, </a:t>
            </a:r>
          </a:p>
          <a:p>
            <a:pPr marL="0" indent="0">
              <a:buNone/>
            </a:pPr>
            <a:endParaRPr lang="en-GB" sz="3100" dirty="0"/>
          </a:p>
          <a:p>
            <a:pPr>
              <a:buFont typeface="Symbol" panose="05050102010706020507" pitchFamily="18" charset="2"/>
              <a:buChar char="Þ"/>
            </a:pPr>
            <a:r>
              <a:rPr lang="en-GB" sz="3100" dirty="0"/>
              <a:t>reinforces territorial inequalities in terms of access to public services. </a:t>
            </a:r>
            <a:endParaRPr lang="fr-FR" sz="3100" dirty="0"/>
          </a:p>
          <a:p>
            <a:endParaRPr lang="fr-FR" dirty="0"/>
          </a:p>
        </p:txBody>
      </p:sp>
    </p:spTree>
    <p:extLst>
      <p:ext uri="{BB962C8B-B14F-4D97-AF65-F5344CB8AC3E}">
        <p14:creationId xmlns:p14="http://schemas.microsoft.com/office/powerpoint/2010/main" val="4048738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764704"/>
            <a:ext cx="11498580" cy="1830412"/>
          </a:xfrm>
        </p:spPr>
        <p:txBody>
          <a:bodyPr>
            <a:normAutofit fontScale="90000"/>
          </a:bodyPr>
          <a:lstStyle/>
          <a:p>
            <a:pPr lvl="0"/>
            <a:r>
              <a:rPr lang="en-GB" dirty="0"/>
              <a:t>4. The effects of CERTIFICATION at household level </a:t>
            </a:r>
            <a:br>
              <a:rPr lang="fr-FR" dirty="0">
                <a:solidFill>
                  <a:srgbClr val="0070C0"/>
                </a:solidFill>
              </a:rPr>
            </a:br>
            <a:endParaRPr lang="fr-FR" dirty="0">
              <a:solidFill>
                <a:srgbClr val="0070C0"/>
              </a:solidFill>
            </a:endParaRPr>
          </a:p>
        </p:txBody>
      </p:sp>
      <p:pic>
        <p:nvPicPr>
          <p:cNvPr id="4" name="Image 3">
            <a:extLst>
              <a:ext uri="{FF2B5EF4-FFF2-40B4-BE49-F238E27FC236}">
                <a16:creationId xmlns:a16="http://schemas.microsoft.com/office/drawing/2014/main" id="{BAEA8B95-6C92-4348-80E4-9B5D04FF0E94}"/>
              </a:ext>
            </a:extLst>
          </p:cNvPr>
          <p:cNvPicPr>
            <a:picLocks noChangeAspect="1"/>
          </p:cNvPicPr>
          <p:nvPr/>
        </p:nvPicPr>
        <p:blipFill rotWithShape="1">
          <a:blip r:embed="rId2"/>
          <a:srcRect l="34363" r="15900"/>
          <a:stretch/>
        </p:blipFill>
        <p:spPr>
          <a:xfrm>
            <a:off x="5946147" y="3067576"/>
            <a:ext cx="6245853" cy="3802809"/>
          </a:xfrm>
          <a:prstGeom prst="rect">
            <a:avLst/>
          </a:prstGeom>
        </p:spPr>
      </p:pic>
      <p:pic>
        <p:nvPicPr>
          <p:cNvPr id="6" name="Image 5">
            <a:extLst>
              <a:ext uri="{FF2B5EF4-FFF2-40B4-BE49-F238E27FC236}">
                <a16:creationId xmlns:a16="http://schemas.microsoft.com/office/drawing/2014/main" id="{FD77EA88-2AD9-4D85-BEB6-5589236B3D32}"/>
              </a:ext>
            </a:extLst>
          </p:cNvPr>
          <p:cNvPicPr>
            <a:picLocks noChangeAspect="1"/>
          </p:cNvPicPr>
          <p:nvPr/>
        </p:nvPicPr>
        <p:blipFill>
          <a:blip r:embed="rId3"/>
          <a:stretch>
            <a:fillRect/>
          </a:stretch>
        </p:blipFill>
        <p:spPr>
          <a:xfrm>
            <a:off x="107223" y="3045881"/>
            <a:ext cx="5838924" cy="3812119"/>
          </a:xfrm>
          <a:prstGeom prst="rect">
            <a:avLst/>
          </a:prstGeom>
        </p:spPr>
      </p:pic>
    </p:spTree>
    <p:extLst>
      <p:ext uri="{BB962C8B-B14F-4D97-AF65-F5344CB8AC3E}">
        <p14:creationId xmlns:p14="http://schemas.microsoft.com/office/powerpoint/2010/main" val="305127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58C4DE-4B18-4DB9-AD6D-463D9802C5E1}"/>
              </a:ext>
            </a:extLst>
          </p:cNvPr>
          <p:cNvSpPr>
            <a:spLocks noGrp="1"/>
          </p:cNvSpPr>
          <p:nvPr>
            <p:ph type="title"/>
          </p:nvPr>
        </p:nvSpPr>
        <p:spPr/>
        <p:txBody>
          <a:bodyPr>
            <a:normAutofit/>
          </a:bodyPr>
          <a:lstStyle/>
          <a:p>
            <a:pPr algn="l"/>
            <a:r>
              <a:rPr lang="en-US" sz="3200" dirty="0">
                <a:solidFill>
                  <a:srgbClr val="0070C0"/>
                </a:solidFill>
              </a:rPr>
              <a:t>Certification is not yet massive, but more inclusive than title registration</a:t>
            </a:r>
            <a:endParaRPr lang="fr-FR" sz="3200" dirty="0">
              <a:solidFill>
                <a:srgbClr val="0070C0"/>
              </a:solidFill>
            </a:endParaRPr>
          </a:p>
        </p:txBody>
      </p:sp>
      <p:sp>
        <p:nvSpPr>
          <p:cNvPr id="3" name="Espace réservé du contenu 2">
            <a:extLst>
              <a:ext uri="{FF2B5EF4-FFF2-40B4-BE49-F238E27FC236}">
                <a16:creationId xmlns:a16="http://schemas.microsoft.com/office/drawing/2014/main" id="{72E87091-1423-456B-98A6-F958A502ED0F}"/>
              </a:ext>
            </a:extLst>
          </p:cNvPr>
          <p:cNvSpPr>
            <a:spLocks noGrp="1"/>
          </p:cNvSpPr>
          <p:nvPr>
            <p:ph idx="1"/>
          </p:nvPr>
        </p:nvSpPr>
        <p:spPr>
          <a:xfrm>
            <a:off x="746760" y="2057399"/>
            <a:ext cx="10698480" cy="4525963"/>
          </a:xfrm>
          <a:solidFill>
            <a:schemeClr val="bg1"/>
          </a:solidFill>
        </p:spPr>
        <p:txBody>
          <a:bodyPr/>
          <a:lstStyle/>
          <a:p>
            <a:r>
              <a:rPr lang="en-GB" sz="2400" dirty="0"/>
              <a:t>Since 2005, nearly 1,300,000 certificates have been issued. </a:t>
            </a:r>
          </a:p>
          <a:p>
            <a:endParaRPr lang="en-GB" sz="2400" dirty="0"/>
          </a:p>
          <a:p>
            <a:r>
              <a:rPr lang="en-GB" sz="2400" dirty="0"/>
              <a:t>On a country-wide scale, certification does not reach the majority of citizens, but it already affects a far greater number of rural households (13% out of an estimated 4 millions) than title registration (2%).</a:t>
            </a:r>
            <a:endParaRPr lang="fr-FR" sz="2400" dirty="0"/>
          </a:p>
          <a:p>
            <a:endParaRPr lang="fr-FR" dirty="0"/>
          </a:p>
        </p:txBody>
      </p:sp>
    </p:spTree>
    <p:extLst>
      <p:ext uri="{BB962C8B-B14F-4D97-AF65-F5344CB8AC3E}">
        <p14:creationId xmlns:p14="http://schemas.microsoft.com/office/powerpoint/2010/main" val="4216614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5">
            <a:extLst>
              <a:ext uri="{FF2B5EF4-FFF2-40B4-BE49-F238E27FC236}">
                <a16:creationId xmlns:a16="http://schemas.microsoft.com/office/drawing/2014/main" id="{539259E0-F4E9-4697-92E9-E78404147EA2}"/>
              </a:ext>
            </a:extLst>
          </p:cNvPr>
          <p:cNvSpPr txBox="1">
            <a:spLocks/>
          </p:cNvSpPr>
          <p:nvPr/>
        </p:nvSpPr>
        <p:spPr>
          <a:xfrm>
            <a:off x="491490" y="1685457"/>
            <a:ext cx="11189970" cy="1407371"/>
          </a:xfrm>
          <a:prstGeom prst="rect">
            <a:avLst/>
          </a:prstGeom>
          <a:solidFill>
            <a:schemeClr val="bg1"/>
          </a:solidFill>
        </p:spPr>
        <p:txBody>
          <a:bodyPr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200" dirty="0"/>
              <a:t>Certification benefits all household profiles. </a:t>
            </a:r>
          </a:p>
          <a:p>
            <a:pPr marL="0" indent="0">
              <a:buNone/>
            </a:pPr>
            <a:r>
              <a:rPr lang="en-GB" sz="2200" dirty="0"/>
              <a:t>The statistics available do show some positive trends in access to certification over time : </a:t>
            </a:r>
            <a:r>
              <a:rPr lang="en-US" sz="2200" b="1" dirty="0"/>
              <a:t>poorest, least-educated households, migrants and women</a:t>
            </a:r>
          </a:p>
          <a:p>
            <a:pPr marL="0" indent="0">
              <a:buNone/>
            </a:pPr>
            <a:endParaRPr lang="en-US" sz="2200" b="1" dirty="0"/>
          </a:p>
        </p:txBody>
      </p:sp>
      <p:sp>
        <p:nvSpPr>
          <p:cNvPr id="10" name="Rectangle 9">
            <a:extLst>
              <a:ext uri="{FF2B5EF4-FFF2-40B4-BE49-F238E27FC236}">
                <a16:creationId xmlns:a16="http://schemas.microsoft.com/office/drawing/2014/main" id="{85443FEA-9D6F-427C-B3F5-1CE2C1C63A36}"/>
              </a:ext>
            </a:extLst>
          </p:cNvPr>
          <p:cNvSpPr/>
          <p:nvPr/>
        </p:nvSpPr>
        <p:spPr>
          <a:xfrm>
            <a:off x="281181" y="286295"/>
            <a:ext cx="11400279" cy="1077218"/>
          </a:xfrm>
          <a:prstGeom prst="rect">
            <a:avLst/>
          </a:prstGeom>
        </p:spPr>
        <p:txBody>
          <a:bodyPr wrap="square">
            <a:spAutoFit/>
          </a:bodyPr>
          <a:lstStyle/>
          <a:p>
            <a:r>
              <a:rPr lang="en-GB" sz="3200" dirty="0">
                <a:solidFill>
                  <a:srgbClr val="0070C0"/>
                </a:solidFill>
              </a:rPr>
              <a:t>Equity effects : an inclusive certification process, but a scope that needs to be consolidated </a:t>
            </a:r>
            <a:endParaRPr lang="fr-FR" sz="3200" dirty="0"/>
          </a:p>
        </p:txBody>
      </p:sp>
      <p:pic>
        <p:nvPicPr>
          <p:cNvPr id="11" name="Picture 4">
            <a:extLst>
              <a:ext uri="{FF2B5EF4-FFF2-40B4-BE49-F238E27FC236}">
                <a16:creationId xmlns:a16="http://schemas.microsoft.com/office/drawing/2014/main" id="{5E76E7F9-C16E-402F-AA7B-970FCB266BE0}"/>
              </a:ext>
            </a:extLst>
          </p:cNvPr>
          <p:cNvPicPr>
            <a:picLocks noChangeAspect="1" noChangeArrowheads="1"/>
          </p:cNvPicPr>
          <p:nvPr/>
        </p:nvPicPr>
        <p:blipFill>
          <a:blip r:embed="rId3" cstate="print"/>
          <a:srcRect/>
          <a:stretch>
            <a:fillRect/>
          </a:stretch>
        </p:blipFill>
        <p:spPr bwMode="auto">
          <a:xfrm>
            <a:off x="5632257" y="4178654"/>
            <a:ext cx="3744415" cy="2660307"/>
          </a:xfrm>
          <a:prstGeom prst="rect">
            <a:avLst/>
          </a:prstGeom>
          <a:noFill/>
          <a:ln w="9525" algn="ctr">
            <a:noFill/>
            <a:miter lim="800000"/>
            <a:headEnd/>
            <a:tailEnd/>
          </a:ln>
        </p:spPr>
      </p:pic>
      <p:sp>
        <p:nvSpPr>
          <p:cNvPr id="9" name="Espace réservé du contenu 5">
            <a:extLst>
              <a:ext uri="{FF2B5EF4-FFF2-40B4-BE49-F238E27FC236}">
                <a16:creationId xmlns:a16="http://schemas.microsoft.com/office/drawing/2014/main" id="{7C1BA2B3-3D4F-4E6E-852E-E6ECE1146F49}"/>
              </a:ext>
            </a:extLst>
          </p:cNvPr>
          <p:cNvSpPr txBox="1">
            <a:spLocks/>
          </p:cNvSpPr>
          <p:nvPr/>
        </p:nvSpPr>
        <p:spPr>
          <a:xfrm>
            <a:off x="449580" y="3100142"/>
            <a:ext cx="11292840" cy="756568"/>
          </a:xfrm>
          <a:prstGeom prst="rect">
            <a:avLst/>
          </a:prstGeom>
          <a:solidFill>
            <a:schemeClr val="bg1"/>
          </a:solidFill>
        </p:spPr>
        <p:txBody>
          <a:bodyPr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t>But in the case of </a:t>
            </a:r>
            <a:r>
              <a:rPr lang="en-US" sz="2200" b="1" dirty="0"/>
              <a:t>joint ownership, some certificates registered in the name of only one person</a:t>
            </a:r>
            <a:r>
              <a:rPr lang="en-US" sz="2200" dirty="0"/>
              <a:t>. </a:t>
            </a:r>
            <a:endParaRPr lang="fr-FR" b="1" dirty="0"/>
          </a:p>
        </p:txBody>
      </p:sp>
      <p:sp>
        <p:nvSpPr>
          <p:cNvPr id="7" name="Rectangle 6">
            <a:extLst>
              <a:ext uri="{FF2B5EF4-FFF2-40B4-BE49-F238E27FC236}">
                <a16:creationId xmlns:a16="http://schemas.microsoft.com/office/drawing/2014/main" id="{4866D1A2-53A0-446A-939B-2A6AD9B99127}"/>
              </a:ext>
            </a:extLst>
          </p:cNvPr>
          <p:cNvSpPr/>
          <p:nvPr/>
        </p:nvSpPr>
        <p:spPr>
          <a:xfrm>
            <a:off x="2198709" y="4193284"/>
            <a:ext cx="3436088" cy="264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200" dirty="0">
                <a:solidFill>
                  <a:schemeClr val="tx1"/>
                </a:solidFill>
                <a:ea typeface="Calibri" panose="020F0502020204030204" pitchFamily="34" charset="0"/>
                <a:cs typeface="Times New Roman" panose="02020603050405020304" pitchFamily="18" charset="0"/>
              </a:rPr>
              <a:t>=&gt; </a:t>
            </a:r>
            <a:r>
              <a:rPr lang="en-GB" sz="2200" b="1" dirty="0">
                <a:solidFill>
                  <a:schemeClr val="tx1"/>
                </a:solidFill>
                <a:ea typeface="Calibri" panose="020F0502020204030204" pitchFamily="34" charset="0"/>
                <a:cs typeface="Times New Roman" panose="02020603050405020304" pitchFamily="18" charset="0"/>
              </a:rPr>
              <a:t>Plots belonging to a couple are often registered solely in the husband’s name </a:t>
            </a:r>
            <a:r>
              <a:rPr lang="en-GB" sz="2200" dirty="0">
                <a:solidFill>
                  <a:schemeClr val="tx1"/>
                </a:solidFill>
                <a:ea typeface="Calibri" panose="020F0502020204030204" pitchFamily="34" charset="0"/>
                <a:cs typeface="Times New Roman" panose="02020603050405020304" pitchFamily="18" charset="0"/>
              </a:rPr>
              <a:t>(</a:t>
            </a:r>
            <a:r>
              <a:rPr lang="en-US" sz="2200" dirty="0">
                <a:solidFill>
                  <a:schemeClr val="tx1"/>
                </a:solidFill>
                <a:ea typeface="Calibri" panose="020F0502020204030204" pitchFamily="34" charset="0"/>
                <a:cs typeface="Times New Roman" panose="02020603050405020304" pitchFamily="18" charset="0"/>
              </a:rPr>
              <a:t>sample of 423 certified plots - PECF)</a:t>
            </a:r>
            <a:endParaRPr lang="fr-FR" sz="2200" dirty="0">
              <a:solidFill>
                <a:schemeClr val="tx1"/>
              </a:solidFill>
            </a:endParaRPr>
          </a:p>
        </p:txBody>
      </p:sp>
      <p:sp>
        <p:nvSpPr>
          <p:cNvPr id="8" name="Rectangle 7">
            <a:extLst>
              <a:ext uri="{FF2B5EF4-FFF2-40B4-BE49-F238E27FC236}">
                <a16:creationId xmlns:a16="http://schemas.microsoft.com/office/drawing/2014/main" id="{9985F382-D128-4C12-897F-671B429D9247}"/>
              </a:ext>
            </a:extLst>
          </p:cNvPr>
          <p:cNvSpPr/>
          <p:nvPr/>
        </p:nvSpPr>
        <p:spPr>
          <a:xfrm>
            <a:off x="5632257" y="5868945"/>
            <a:ext cx="131485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Tree>
    <p:extLst>
      <p:ext uri="{BB962C8B-B14F-4D97-AF65-F5344CB8AC3E}">
        <p14:creationId xmlns:p14="http://schemas.microsoft.com/office/powerpoint/2010/main" val="2156602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10B21A-79FF-46DB-AD7E-AAEC7D79D0C5}"/>
              </a:ext>
            </a:extLst>
          </p:cNvPr>
          <p:cNvSpPr>
            <a:spLocks noGrp="1"/>
          </p:cNvSpPr>
          <p:nvPr>
            <p:ph idx="1"/>
          </p:nvPr>
        </p:nvSpPr>
        <p:spPr>
          <a:solidFill>
            <a:schemeClr val="bg1"/>
          </a:solidFill>
        </p:spPr>
        <p:txBody>
          <a:bodyPr>
            <a:noAutofit/>
          </a:bodyPr>
          <a:lstStyle/>
          <a:p>
            <a:r>
              <a:rPr lang="en-GB" sz="2200" b="1" dirty="0"/>
              <a:t>Certification has had little impact on:</a:t>
            </a:r>
          </a:p>
          <a:p>
            <a:pPr lvl="1"/>
            <a:r>
              <a:rPr lang="en-GB" sz="2200" b="1" dirty="0"/>
              <a:t> investment </a:t>
            </a:r>
            <a:r>
              <a:rPr lang="en-GB" sz="2200" dirty="0"/>
              <a:t>(multi-constraints)</a:t>
            </a:r>
            <a:r>
              <a:rPr lang="en-GB" sz="2200" b="1" dirty="0"/>
              <a:t>, </a:t>
            </a:r>
          </a:p>
          <a:p>
            <a:pPr lvl="1"/>
            <a:r>
              <a:rPr lang="en-GB" sz="2200" b="1" dirty="0"/>
              <a:t>access to credit </a:t>
            </a:r>
            <a:r>
              <a:rPr lang="en-GB" sz="2200" dirty="0"/>
              <a:t>(very limited offer in rural areas) </a:t>
            </a:r>
          </a:p>
          <a:p>
            <a:pPr lvl="1"/>
            <a:r>
              <a:rPr lang="en-GB" sz="2200" b="1" dirty="0"/>
              <a:t>or increased market transfers </a:t>
            </a:r>
            <a:r>
              <a:rPr lang="en-GB" sz="2200" dirty="0"/>
              <a:t>(already active land markets secured by local and semi formal documents)</a:t>
            </a:r>
            <a:r>
              <a:rPr lang="en-GB" sz="2200" b="1" dirty="0"/>
              <a:t>.</a:t>
            </a:r>
            <a:endParaRPr lang="fr-FR" sz="2200" dirty="0"/>
          </a:p>
          <a:p>
            <a:endParaRPr lang="fr-FR" sz="2200" dirty="0"/>
          </a:p>
          <a:p>
            <a:r>
              <a:rPr lang="en-GB" sz="2200" dirty="0"/>
              <a:t>2 outcomes of the reform that was not mentioned in the initial objectives have been:</a:t>
            </a:r>
          </a:p>
          <a:p>
            <a:pPr lvl="1"/>
            <a:r>
              <a:rPr lang="en-GB" sz="2200" b="1" dirty="0"/>
              <a:t>the provision of free information and advice on land tenure. </a:t>
            </a:r>
          </a:p>
          <a:p>
            <a:pPr lvl="1"/>
            <a:r>
              <a:rPr lang="en-US" sz="2200" b="1" dirty="0"/>
              <a:t>the consolidation of the role of local land management institutions</a:t>
            </a:r>
          </a:p>
          <a:p>
            <a:pPr marL="457200" lvl="1" indent="0">
              <a:buNone/>
            </a:pPr>
            <a:r>
              <a:rPr lang="en-US" sz="2200" dirty="0"/>
              <a:t>=&gt;  2 </a:t>
            </a:r>
            <a:r>
              <a:rPr lang="en-GB" sz="2200" dirty="0"/>
              <a:t>key dimensions of land tenure security </a:t>
            </a:r>
            <a:endParaRPr lang="fr-FR" sz="2200" dirty="0"/>
          </a:p>
        </p:txBody>
      </p:sp>
      <p:sp>
        <p:nvSpPr>
          <p:cNvPr id="4" name="Rectangle 3">
            <a:extLst>
              <a:ext uri="{FF2B5EF4-FFF2-40B4-BE49-F238E27FC236}">
                <a16:creationId xmlns:a16="http://schemas.microsoft.com/office/drawing/2014/main" id="{58289872-89DF-4EB9-A1FB-062E2202D886}"/>
              </a:ext>
            </a:extLst>
          </p:cNvPr>
          <p:cNvSpPr/>
          <p:nvPr/>
        </p:nvSpPr>
        <p:spPr>
          <a:xfrm>
            <a:off x="609601" y="332656"/>
            <a:ext cx="9931902" cy="584775"/>
          </a:xfrm>
          <a:prstGeom prst="rect">
            <a:avLst/>
          </a:prstGeom>
        </p:spPr>
        <p:txBody>
          <a:bodyPr wrap="square">
            <a:spAutoFit/>
          </a:bodyPr>
          <a:lstStyle/>
          <a:p>
            <a:r>
              <a:rPr lang="en-GB" sz="3200" dirty="0">
                <a:solidFill>
                  <a:srgbClr val="0070C0"/>
                </a:solidFill>
              </a:rPr>
              <a:t>Economic effects : </a:t>
            </a:r>
            <a:r>
              <a:rPr lang="en-US" sz="3200" dirty="0">
                <a:solidFill>
                  <a:srgbClr val="0070C0"/>
                </a:solidFill>
              </a:rPr>
              <a:t>Effects differing from those expected </a:t>
            </a:r>
            <a:endParaRPr lang="fr-FR" sz="3200" dirty="0"/>
          </a:p>
        </p:txBody>
      </p:sp>
    </p:spTree>
    <p:extLst>
      <p:ext uri="{BB962C8B-B14F-4D97-AF65-F5344CB8AC3E}">
        <p14:creationId xmlns:p14="http://schemas.microsoft.com/office/powerpoint/2010/main" val="745824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5780" y="980728"/>
            <a:ext cx="11121390" cy="1830412"/>
          </a:xfrm>
        </p:spPr>
        <p:txBody>
          <a:bodyPr>
            <a:normAutofit fontScale="90000"/>
          </a:bodyPr>
          <a:lstStyle/>
          <a:p>
            <a:pPr lvl="0"/>
            <a:r>
              <a:rPr lang="en-GB" dirty="0"/>
              <a:t>5. Difficulties encountered in decentralizing land management</a:t>
            </a:r>
            <a:br>
              <a:rPr lang="fr-FR" dirty="0">
                <a:solidFill>
                  <a:srgbClr val="0070C0"/>
                </a:solidFill>
              </a:rPr>
            </a:br>
            <a:endParaRPr lang="fr-FR" dirty="0">
              <a:solidFill>
                <a:srgbClr val="0070C0"/>
              </a:solidFill>
            </a:endParaRPr>
          </a:p>
        </p:txBody>
      </p:sp>
    </p:spTree>
    <p:extLst>
      <p:ext uri="{BB962C8B-B14F-4D97-AF65-F5344CB8AC3E}">
        <p14:creationId xmlns:p14="http://schemas.microsoft.com/office/powerpoint/2010/main" val="31077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A65125-6301-4EDC-8184-29E0BE2B209F}"/>
              </a:ext>
            </a:extLst>
          </p:cNvPr>
          <p:cNvSpPr>
            <a:spLocks noGrp="1"/>
          </p:cNvSpPr>
          <p:nvPr>
            <p:ph type="title"/>
          </p:nvPr>
        </p:nvSpPr>
        <p:spPr>
          <a:xfrm>
            <a:off x="346710" y="1469469"/>
            <a:ext cx="7772400" cy="1362075"/>
          </a:xfrm>
        </p:spPr>
        <p:txBody>
          <a:bodyPr/>
          <a:lstStyle/>
          <a:p>
            <a:r>
              <a:rPr lang="en-US" dirty="0"/>
              <a:t>1. Context &amp; Research question</a:t>
            </a:r>
            <a:endParaRPr lang="fr-FR" dirty="0"/>
          </a:p>
        </p:txBody>
      </p:sp>
      <p:pic>
        <p:nvPicPr>
          <p:cNvPr id="4" name="Espace réservé du contenu 5">
            <a:extLst>
              <a:ext uri="{FF2B5EF4-FFF2-40B4-BE49-F238E27FC236}">
                <a16:creationId xmlns:a16="http://schemas.microsoft.com/office/drawing/2014/main" id="{DE1C3928-667A-4622-B572-3D6B4494F797}"/>
              </a:ext>
            </a:extLst>
          </p:cNvPr>
          <p:cNvPicPr>
            <a:picLocks noChangeAspect="1"/>
          </p:cNvPicPr>
          <p:nvPr/>
        </p:nvPicPr>
        <p:blipFill rotWithShape="1">
          <a:blip r:embed="rId2"/>
          <a:srcRect l="4849" t="28917" r="6957" b="36171"/>
          <a:stretch/>
        </p:blipFill>
        <p:spPr>
          <a:xfrm>
            <a:off x="-28964" y="4323948"/>
            <a:ext cx="12249927" cy="2534052"/>
          </a:xfrm>
          <a:prstGeom prst="rect">
            <a:avLst/>
          </a:prstGeom>
        </p:spPr>
      </p:pic>
    </p:spTree>
    <p:extLst>
      <p:ext uri="{BB962C8B-B14F-4D97-AF65-F5344CB8AC3E}">
        <p14:creationId xmlns:p14="http://schemas.microsoft.com/office/powerpoint/2010/main" val="2081642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FF6CEDC-896B-4F39-9698-8E6D98235E1F}"/>
              </a:ext>
            </a:extLst>
          </p:cNvPr>
          <p:cNvSpPr>
            <a:spLocks noGrp="1"/>
          </p:cNvSpPr>
          <p:nvPr>
            <p:ph idx="1"/>
          </p:nvPr>
        </p:nvSpPr>
        <p:spPr/>
        <p:txBody>
          <a:bodyPr>
            <a:normAutofit/>
          </a:bodyPr>
          <a:lstStyle/>
          <a:p>
            <a:r>
              <a:rPr lang="fr-FR" sz="2200" b="1" dirty="0"/>
              <a:t>A </a:t>
            </a:r>
            <a:r>
              <a:rPr lang="fr-FR" sz="2200" b="1" dirty="0" err="1"/>
              <a:t>policy</a:t>
            </a:r>
            <a:r>
              <a:rPr lang="fr-FR" sz="2200" b="1" dirty="0"/>
              <a:t> </a:t>
            </a:r>
            <a:r>
              <a:rPr lang="fr-FR" sz="2200" b="1" dirty="0" err="1"/>
              <a:t>is</a:t>
            </a:r>
            <a:r>
              <a:rPr lang="fr-FR" sz="2200" b="1" dirty="0"/>
              <a:t> </a:t>
            </a:r>
            <a:r>
              <a:rPr lang="fr-FR" sz="2200" b="1" dirty="0" err="1"/>
              <a:t>reflected</a:t>
            </a:r>
            <a:r>
              <a:rPr lang="fr-FR" sz="2200" b="1" dirty="0"/>
              <a:t> not </a:t>
            </a:r>
            <a:r>
              <a:rPr lang="fr-FR" sz="2200" b="1" dirty="0" err="1"/>
              <a:t>only</a:t>
            </a:r>
            <a:r>
              <a:rPr lang="fr-FR" sz="2200" b="1" dirty="0"/>
              <a:t> </a:t>
            </a:r>
            <a:r>
              <a:rPr lang="fr-FR" sz="2200" b="1" dirty="0" err="1"/>
              <a:t>through</a:t>
            </a:r>
            <a:r>
              <a:rPr lang="fr-FR" sz="2200" b="1" dirty="0"/>
              <a:t> actions but </a:t>
            </a:r>
            <a:r>
              <a:rPr lang="fr-FR" sz="2200" b="1" dirty="0" err="1"/>
              <a:t>also</a:t>
            </a:r>
            <a:r>
              <a:rPr lang="fr-FR" sz="2200" b="1" dirty="0"/>
              <a:t> inactions or </a:t>
            </a:r>
            <a:r>
              <a:rPr lang="fr-FR" sz="2200" b="1" dirty="0" err="1"/>
              <a:t>various</a:t>
            </a:r>
            <a:r>
              <a:rPr lang="fr-FR" sz="2200" b="1" dirty="0"/>
              <a:t> types of </a:t>
            </a:r>
            <a:r>
              <a:rPr lang="fr-FR" sz="2200" b="1" dirty="0" err="1"/>
              <a:t>blockages</a:t>
            </a:r>
            <a:r>
              <a:rPr lang="fr-FR" sz="2200" b="1" dirty="0"/>
              <a:t> </a:t>
            </a:r>
            <a:r>
              <a:rPr lang="fr-FR" sz="2200" b="1" dirty="0" err="1"/>
              <a:t>driven</a:t>
            </a:r>
            <a:r>
              <a:rPr lang="fr-FR" sz="2200" b="1" dirty="0"/>
              <a:t> by </a:t>
            </a:r>
            <a:r>
              <a:rPr lang="fr-FR" sz="2200" b="1" dirty="0" err="1"/>
              <a:t>actors</a:t>
            </a:r>
            <a:r>
              <a:rPr lang="fr-FR" sz="2200" b="1" dirty="0"/>
              <a:t> </a:t>
            </a:r>
            <a:r>
              <a:rPr lang="fr-FR" sz="2200" b="1" dirty="0" err="1"/>
              <a:t>with</a:t>
            </a:r>
            <a:r>
              <a:rPr lang="fr-FR" sz="2200" b="1" dirty="0"/>
              <a:t> divergent </a:t>
            </a:r>
            <a:r>
              <a:rPr lang="fr-FR" sz="2200" b="1" dirty="0" err="1"/>
              <a:t>interests</a:t>
            </a:r>
            <a:endParaRPr lang="fr-FR" sz="2200" b="1" dirty="0"/>
          </a:p>
          <a:p>
            <a:endParaRPr lang="fr-FR" sz="2200" dirty="0"/>
          </a:p>
          <a:p>
            <a:r>
              <a:rPr lang="fr-FR" sz="2200" b="1" dirty="0"/>
              <a:t>The </a:t>
            </a:r>
            <a:r>
              <a:rPr lang="fr-FR" sz="2200" b="1" dirty="0" err="1"/>
              <a:t>decentralization</a:t>
            </a:r>
            <a:r>
              <a:rPr lang="fr-FR" sz="2200" b="1" dirty="0"/>
              <a:t> of land management </a:t>
            </a:r>
          </a:p>
          <a:p>
            <a:pPr lvl="1"/>
            <a:r>
              <a:rPr lang="fr-FR" sz="2200" b="1" dirty="0"/>
              <a:t>Has </a:t>
            </a:r>
            <a:r>
              <a:rPr lang="fr-FR" sz="2200" b="1" dirty="0" err="1"/>
              <a:t>led</a:t>
            </a:r>
            <a:r>
              <a:rPr lang="fr-FR" sz="2200" b="1" dirty="0"/>
              <a:t> to a redistribution of power</a:t>
            </a:r>
          </a:p>
          <a:p>
            <a:pPr lvl="1"/>
            <a:r>
              <a:rPr lang="fr-FR" sz="2200" b="1" dirty="0"/>
              <a:t>Has </a:t>
            </a:r>
            <a:r>
              <a:rPr lang="fr-FR" sz="2200" b="1" dirty="0" err="1"/>
              <a:t>sparked</a:t>
            </a:r>
            <a:r>
              <a:rPr lang="fr-FR" sz="2200" b="1" dirty="0"/>
              <a:t> tensions </a:t>
            </a:r>
            <a:r>
              <a:rPr lang="fr-FR" sz="2200" b="1" dirty="0" err="1"/>
              <a:t>within</a:t>
            </a:r>
            <a:r>
              <a:rPr lang="fr-FR" sz="2200" b="1" dirty="0"/>
              <a:t> the State </a:t>
            </a:r>
            <a:r>
              <a:rPr lang="fr-FR" sz="2200" b="1" dirty="0" err="1"/>
              <a:t>apparatus</a:t>
            </a:r>
            <a:r>
              <a:rPr lang="fr-FR" sz="2200" b="1" dirty="0"/>
              <a:t> and </a:t>
            </a:r>
            <a:r>
              <a:rPr lang="fr-FR" sz="2200" b="1" dirty="0" err="1"/>
              <a:t>among</a:t>
            </a:r>
            <a:r>
              <a:rPr lang="fr-FR" sz="2200" b="1" dirty="0"/>
              <a:t> the stakeholders </a:t>
            </a:r>
            <a:r>
              <a:rPr lang="fr-FR" sz="2200" b="1" dirty="0" err="1"/>
              <a:t>involved</a:t>
            </a:r>
            <a:r>
              <a:rPr lang="fr-FR" sz="2200" b="1" dirty="0"/>
              <a:t> in land </a:t>
            </a:r>
            <a:r>
              <a:rPr lang="fr-FR" sz="2200" b="1" dirty="0" err="1"/>
              <a:t>governance</a:t>
            </a:r>
            <a:endParaRPr lang="fr-FR" sz="2200" b="1" dirty="0"/>
          </a:p>
        </p:txBody>
      </p:sp>
      <p:sp>
        <p:nvSpPr>
          <p:cNvPr id="4" name="Rectangle 3">
            <a:extLst>
              <a:ext uri="{FF2B5EF4-FFF2-40B4-BE49-F238E27FC236}">
                <a16:creationId xmlns:a16="http://schemas.microsoft.com/office/drawing/2014/main" id="{EF48FC88-1E2E-429A-8FB5-67E8E00180FF}"/>
              </a:ext>
            </a:extLst>
          </p:cNvPr>
          <p:cNvSpPr/>
          <p:nvPr/>
        </p:nvSpPr>
        <p:spPr>
          <a:xfrm>
            <a:off x="609600" y="254782"/>
            <a:ext cx="11100723" cy="954107"/>
          </a:xfrm>
          <a:prstGeom prst="rect">
            <a:avLst/>
          </a:prstGeom>
        </p:spPr>
        <p:txBody>
          <a:bodyPr wrap="square">
            <a:spAutoFit/>
          </a:bodyPr>
          <a:lstStyle/>
          <a:p>
            <a:r>
              <a:rPr lang="en-US" sz="2800" dirty="0">
                <a:solidFill>
                  <a:srgbClr val="0070C0"/>
                </a:solidFill>
              </a:rPr>
              <a:t>Effects on governance and ownership of land tenure security systems (CLO &amp; certificates) </a:t>
            </a:r>
            <a:endParaRPr lang="fr-FR" sz="2800" dirty="0"/>
          </a:p>
        </p:txBody>
      </p:sp>
    </p:spTree>
    <p:extLst>
      <p:ext uri="{BB962C8B-B14F-4D97-AF65-F5344CB8AC3E}">
        <p14:creationId xmlns:p14="http://schemas.microsoft.com/office/powerpoint/2010/main" val="116330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FD249B8-A654-41FD-9724-45A3A5EE13F9}"/>
              </a:ext>
            </a:extLst>
          </p:cNvPr>
          <p:cNvSpPr>
            <a:spLocks noGrp="1"/>
          </p:cNvSpPr>
          <p:nvPr>
            <p:ph type="sldNum" sz="quarter" idx="14"/>
          </p:nvPr>
        </p:nvSpPr>
        <p:spPr/>
        <p:txBody>
          <a:bodyPr rtlCol="0"/>
          <a:lstStyle/>
          <a:p>
            <a:pPr rtl="0"/>
            <a:fld id="{19B51A1E-902D-48AF-9020-955120F399B6}" type="slidenum">
              <a:rPr lang="fr-FR" smtClean="0"/>
              <a:pPr rtl="0"/>
              <a:t>21</a:t>
            </a:fld>
            <a:endParaRPr lang="fr-FR" dirty="0"/>
          </a:p>
        </p:txBody>
      </p:sp>
      <p:sp>
        <p:nvSpPr>
          <p:cNvPr id="3" name="Rectangle 2"/>
          <p:cNvSpPr/>
          <p:nvPr/>
        </p:nvSpPr>
        <p:spPr>
          <a:xfrm>
            <a:off x="8778026" y="5473643"/>
            <a:ext cx="125569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ZoneTexte 1"/>
          <p:cNvSpPr txBox="1"/>
          <p:nvPr/>
        </p:nvSpPr>
        <p:spPr>
          <a:xfrm>
            <a:off x="4376274" y="4360565"/>
            <a:ext cx="3825343" cy="888762"/>
          </a:xfrm>
          <a:prstGeom prst="rect">
            <a:avLst/>
          </a:prstGeom>
          <a:solidFill>
            <a:schemeClr val="bg1">
              <a:lumMod val="95000"/>
            </a:schemeClr>
          </a:solidFill>
        </p:spPr>
        <p:txBody>
          <a:bodyPr wrap="square" lIns="0" tIns="0" rIns="0" bIns="0" rtlCol="0">
            <a:noAutofit/>
          </a:bodyPr>
          <a:lstStyle/>
          <a:p>
            <a:r>
              <a:rPr lang="en-US" b="1" dirty="0"/>
              <a:t>Appropriated by Communes</a:t>
            </a:r>
            <a:r>
              <a:rPr lang="en-US" dirty="0"/>
              <a:t>, who are struggling to finance CLO and are increasing the cost of certificates.</a:t>
            </a:r>
            <a:endParaRPr lang="fr-FR" dirty="0"/>
          </a:p>
        </p:txBody>
      </p:sp>
      <p:sp>
        <p:nvSpPr>
          <p:cNvPr id="5" name="Rectangle 4"/>
          <p:cNvSpPr/>
          <p:nvPr/>
        </p:nvSpPr>
        <p:spPr>
          <a:xfrm>
            <a:off x="4407362" y="5357429"/>
            <a:ext cx="3825750" cy="923330"/>
          </a:xfrm>
          <a:prstGeom prst="rect">
            <a:avLst/>
          </a:prstGeom>
          <a:solidFill>
            <a:schemeClr val="bg1">
              <a:lumMod val="75000"/>
            </a:schemeClr>
          </a:solidFill>
        </p:spPr>
        <p:txBody>
          <a:bodyPr wrap="square">
            <a:spAutoFit/>
          </a:bodyPr>
          <a:lstStyle/>
          <a:p>
            <a:r>
              <a:rPr lang="en-US" b="1" dirty="0"/>
              <a:t>Not contested by local and traditional authorities</a:t>
            </a:r>
            <a:r>
              <a:rPr lang="en-US" dirty="0"/>
              <a:t>, whose role is maintained (participation in the certif. process)</a:t>
            </a:r>
            <a:endParaRPr lang="fr-FR" dirty="0"/>
          </a:p>
        </p:txBody>
      </p:sp>
      <p:sp>
        <p:nvSpPr>
          <p:cNvPr id="6" name="Rectangle 5"/>
          <p:cNvSpPr/>
          <p:nvPr/>
        </p:nvSpPr>
        <p:spPr>
          <a:xfrm>
            <a:off x="7760757" y="979342"/>
            <a:ext cx="3504944" cy="1754326"/>
          </a:xfrm>
          <a:prstGeom prst="rect">
            <a:avLst/>
          </a:prstGeom>
          <a:solidFill>
            <a:schemeClr val="accent1">
              <a:lumMod val="20000"/>
              <a:lumOff val="80000"/>
            </a:schemeClr>
          </a:solidFill>
        </p:spPr>
        <p:txBody>
          <a:bodyPr wrap="square">
            <a:spAutoFit/>
          </a:bodyPr>
          <a:lstStyle/>
          <a:p>
            <a:r>
              <a:rPr lang="en-US" b="1" dirty="0"/>
              <a:t>Regularly weakened and limited by the land administration </a:t>
            </a:r>
            <a:r>
              <a:rPr lang="en-US" dirty="0"/>
              <a:t>(changes in legislation, delayed delivery of plans, increasingly complex procedures): slowdown in deployment and pending rules</a:t>
            </a:r>
            <a:endParaRPr lang="fr-FR" dirty="0"/>
          </a:p>
        </p:txBody>
      </p:sp>
      <p:sp>
        <p:nvSpPr>
          <p:cNvPr id="7" name="Rectangle 6"/>
          <p:cNvSpPr/>
          <p:nvPr/>
        </p:nvSpPr>
        <p:spPr>
          <a:xfrm>
            <a:off x="2331909" y="2580620"/>
            <a:ext cx="3121114" cy="1754326"/>
          </a:xfrm>
          <a:prstGeom prst="rect">
            <a:avLst/>
          </a:prstGeom>
          <a:solidFill>
            <a:schemeClr val="accent2">
              <a:lumMod val="20000"/>
              <a:lumOff val="80000"/>
            </a:schemeClr>
          </a:solidFill>
        </p:spPr>
        <p:txBody>
          <a:bodyPr wrap="square">
            <a:spAutoFit/>
          </a:bodyPr>
          <a:lstStyle/>
          <a:p>
            <a:r>
              <a:rPr lang="en-US" b="1" dirty="0"/>
              <a:t>Supported by representatives of civil society and development operators</a:t>
            </a:r>
            <a:r>
              <a:rPr lang="en-US" dirty="0"/>
              <a:t>, and depending on the period by elected representatives, but with irregular impacts</a:t>
            </a:r>
            <a:endParaRPr lang="fr-FR" dirty="0"/>
          </a:p>
        </p:txBody>
      </p:sp>
      <p:sp>
        <p:nvSpPr>
          <p:cNvPr id="9" name="Rectangle 8"/>
          <p:cNvSpPr/>
          <p:nvPr/>
        </p:nvSpPr>
        <p:spPr>
          <a:xfrm>
            <a:off x="2284572" y="1268589"/>
            <a:ext cx="3168451" cy="1200329"/>
          </a:xfrm>
          <a:prstGeom prst="rect">
            <a:avLst/>
          </a:prstGeom>
          <a:solidFill>
            <a:schemeClr val="accent1">
              <a:lumMod val="40000"/>
              <a:lumOff val="60000"/>
            </a:schemeClr>
          </a:solidFill>
        </p:spPr>
        <p:txBody>
          <a:bodyPr wrap="square">
            <a:spAutoFit/>
          </a:bodyPr>
          <a:lstStyle/>
          <a:p>
            <a:r>
              <a:rPr lang="en-US" b="1" dirty="0"/>
              <a:t>Strongly supported by donors </a:t>
            </a:r>
            <a:r>
              <a:rPr lang="en-US" dirty="0"/>
              <a:t>(unblocking through project financing and support for civil society)</a:t>
            </a:r>
            <a:endParaRPr lang="fr-FR" dirty="0"/>
          </a:p>
        </p:txBody>
      </p:sp>
      <p:cxnSp>
        <p:nvCxnSpPr>
          <p:cNvPr id="12" name="Connecteur droit avec flèche 11"/>
          <p:cNvCxnSpPr>
            <a:cxnSpLocks/>
          </p:cNvCxnSpPr>
          <p:nvPr/>
        </p:nvCxnSpPr>
        <p:spPr>
          <a:xfrm flipV="1">
            <a:off x="1946484" y="1094349"/>
            <a:ext cx="47337" cy="517693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40142" y="2824802"/>
            <a:ext cx="1315591" cy="1792105"/>
          </a:xfrm>
          <a:prstGeom prst="rect">
            <a:avLst/>
          </a:prstGeom>
          <a:noFill/>
          <a:ln>
            <a:noFill/>
          </a:ln>
        </p:spPr>
        <p:txBody>
          <a:bodyPr wrap="square" lIns="0" tIns="0" rIns="0" bIns="0" rtlCol="0">
            <a:noAutofit/>
          </a:bodyPr>
          <a:lstStyle/>
          <a:p>
            <a:r>
              <a:rPr lang="en-US" i="1" dirty="0">
                <a:solidFill>
                  <a:srgbClr val="00B050"/>
                </a:solidFill>
              </a:rPr>
              <a:t>Importance of means of action in policy definition </a:t>
            </a:r>
            <a:endParaRPr lang="fr-FR" i="1" dirty="0">
              <a:solidFill>
                <a:srgbClr val="00B050"/>
              </a:solidFill>
            </a:endParaRPr>
          </a:p>
        </p:txBody>
      </p:sp>
      <p:cxnSp>
        <p:nvCxnSpPr>
          <p:cNvPr id="17" name="Connecteur droit avec flèche 16"/>
          <p:cNvCxnSpPr>
            <a:cxnSpLocks/>
          </p:cNvCxnSpPr>
          <p:nvPr/>
        </p:nvCxnSpPr>
        <p:spPr>
          <a:xfrm>
            <a:off x="1946484" y="6356350"/>
            <a:ext cx="9460656"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3198A36-8E2D-4E2D-8940-A3F23FAFAFDE}"/>
              </a:ext>
            </a:extLst>
          </p:cNvPr>
          <p:cNvSpPr/>
          <p:nvPr/>
        </p:nvSpPr>
        <p:spPr>
          <a:xfrm>
            <a:off x="481677" y="178283"/>
            <a:ext cx="11152446" cy="954107"/>
          </a:xfrm>
          <a:prstGeom prst="rect">
            <a:avLst/>
          </a:prstGeom>
        </p:spPr>
        <p:txBody>
          <a:bodyPr wrap="square">
            <a:spAutoFit/>
          </a:bodyPr>
          <a:lstStyle/>
          <a:p>
            <a:r>
              <a:rPr lang="en-US" sz="2800" dirty="0">
                <a:solidFill>
                  <a:srgbClr val="0070C0"/>
                </a:solidFill>
              </a:rPr>
              <a:t>Effects on governance and ownership of land tenure security systems (CLO &amp; certificates) </a:t>
            </a:r>
            <a:endParaRPr lang="fr-FR" sz="2800" dirty="0"/>
          </a:p>
        </p:txBody>
      </p:sp>
      <p:sp>
        <p:nvSpPr>
          <p:cNvPr id="22" name="ZoneTexte 21">
            <a:extLst>
              <a:ext uri="{FF2B5EF4-FFF2-40B4-BE49-F238E27FC236}">
                <a16:creationId xmlns:a16="http://schemas.microsoft.com/office/drawing/2014/main" id="{B40CFA21-8805-420C-B265-7E2FABCD57DE}"/>
              </a:ext>
            </a:extLst>
          </p:cNvPr>
          <p:cNvSpPr txBox="1"/>
          <p:nvPr/>
        </p:nvSpPr>
        <p:spPr>
          <a:xfrm>
            <a:off x="8957293" y="6480399"/>
            <a:ext cx="2308408" cy="342448"/>
          </a:xfrm>
          <a:prstGeom prst="rect">
            <a:avLst/>
          </a:prstGeom>
          <a:solidFill>
            <a:schemeClr val="bg1"/>
          </a:solidFill>
        </p:spPr>
        <p:txBody>
          <a:bodyPr wrap="square" lIns="0" tIns="0" rIns="0" bIns="0" rtlCol="0">
            <a:noAutofit/>
          </a:bodyPr>
          <a:lstStyle/>
          <a:p>
            <a:r>
              <a:rPr lang="fr-FR" i="1" dirty="0">
                <a:solidFill>
                  <a:schemeClr val="accent1"/>
                </a:solidFill>
              </a:rPr>
              <a:t>Conservative trends</a:t>
            </a:r>
          </a:p>
        </p:txBody>
      </p:sp>
      <p:sp>
        <p:nvSpPr>
          <p:cNvPr id="23" name="ZoneTexte 22">
            <a:extLst>
              <a:ext uri="{FF2B5EF4-FFF2-40B4-BE49-F238E27FC236}">
                <a16:creationId xmlns:a16="http://schemas.microsoft.com/office/drawing/2014/main" id="{76D3A9BF-471F-43C8-813B-D8CB303CD4A0}"/>
              </a:ext>
            </a:extLst>
          </p:cNvPr>
          <p:cNvSpPr txBox="1"/>
          <p:nvPr/>
        </p:nvSpPr>
        <p:spPr>
          <a:xfrm>
            <a:off x="2037138" y="6513796"/>
            <a:ext cx="2403527" cy="344204"/>
          </a:xfrm>
          <a:prstGeom prst="rect">
            <a:avLst/>
          </a:prstGeom>
          <a:noFill/>
        </p:spPr>
        <p:txBody>
          <a:bodyPr wrap="square" lIns="0" tIns="0" rIns="0" bIns="0" rtlCol="0">
            <a:noAutofit/>
          </a:bodyPr>
          <a:lstStyle/>
          <a:p>
            <a:r>
              <a:rPr lang="fr-FR" i="1" dirty="0" err="1">
                <a:solidFill>
                  <a:schemeClr val="accent1"/>
                </a:solidFill>
              </a:rPr>
              <a:t>Reformative</a:t>
            </a:r>
            <a:r>
              <a:rPr lang="fr-FR" i="1" dirty="0">
                <a:solidFill>
                  <a:schemeClr val="accent1"/>
                </a:solidFill>
              </a:rPr>
              <a:t>  trends</a:t>
            </a:r>
          </a:p>
        </p:txBody>
      </p:sp>
    </p:spTree>
    <p:extLst>
      <p:ext uri="{BB962C8B-B14F-4D97-AF65-F5344CB8AC3E}">
        <p14:creationId xmlns:p14="http://schemas.microsoft.com/office/powerpoint/2010/main" val="16485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949" y="441927"/>
            <a:ext cx="11761470" cy="1362075"/>
          </a:xfrm>
        </p:spPr>
        <p:txBody>
          <a:bodyPr>
            <a:normAutofit fontScale="90000"/>
          </a:bodyPr>
          <a:lstStyle/>
          <a:p>
            <a:r>
              <a:rPr lang="en-GB" dirty="0"/>
              <a:t>6. Policy implications: challenges and prospects </a:t>
            </a:r>
            <a:br>
              <a:rPr lang="fr-FR" dirty="0"/>
            </a:br>
            <a:br>
              <a:rPr lang="fr-FR" dirty="0"/>
            </a:br>
            <a:endParaRPr lang="fr-FR" dirty="0"/>
          </a:p>
        </p:txBody>
      </p:sp>
      <p:sp>
        <p:nvSpPr>
          <p:cNvPr id="3" name="Espace réservé du texte 2"/>
          <p:cNvSpPr>
            <a:spLocks noGrp="1"/>
          </p:cNvSpPr>
          <p:nvPr>
            <p:ph type="body" idx="1"/>
          </p:nvPr>
        </p:nvSpPr>
        <p:spPr/>
        <p:txBody>
          <a:bodyPr/>
          <a:lstStyle/>
          <a:p>
            <a:endParaRPr lang="fr-FR" dirty="0"/>
          </a:p>
        </p:txBody>
      </p:sp>
      <p:pic>
        <p:nvPicPr>
          <p:cNvPr id="5" name="Image 4">
            <a:extLst>
              <a:ext uri="{FF2B5EF4-FFF2-40B4-BE49-F238E27FC236}">
                <a16:creationId xmlns:a16="http://schemas.microsoft.com/office/drawing/2014/main" id="{ADBFD461-5E0C-4C62-BA36-FFEFEE938A17}"/>
              </a:ext>
            </a:extLst>
          </p:cNvPr>
          <p:cNvPicPr>
            <a:picLocks noChangeAspect="1"/>
          </p:cNvPicPr>
          <p:nvPr/>
        </p:nvPicPr>
        <p:blipFill>
          <a:blip r:embed="rId3"/>
          <a:stretch>
            <a:fillRect/>
          </a:stretch>
        </p:blipFill>
        <p:spPr>
          <a:xfrm>
            <a:off x="0" y="2085697"/>
            <a:ext cx="12192000" cy="4785990"/>
          </a:xfrm>
          <a:prstGeom prst="rect">
            <a:avLst/>
          </a:prstGeom>
        </p:spPr>
      </p:pic>
    </p:spTree>
    <p:extLst>
      <p:ext uri="{BB962C8B-B14F-4D97-AF65-F5344CB8AC3E}">
        <p14:creationId xmlns:p14="http://schemas.microsoft.com/office/powerpoint/2010/main" val="377422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pPr algn="l"/>
            <a:r>
              <a:rPr lang="fr-FR" sz="3200" b="1" dirty="0" err="1">
                <a:solidFill>
                  <a:srgbClr val="0070C0"/>
                </a:solidFill>
              </a:rPr>
              <a:t>Improving</a:t>
            </a:r>
            <a:r>
              <a:rPr lang="fr-FR" sz="3200" b="1" dirty="0">
                <a:solidFill>
                  <a:srgbClr val="0070C0"/>
                </a:solidFill>
              </a:rPr>
              <a:t> certification </a:t>
            </a:r>
            <a:r>
              <a:rPr lang="fr-FR" sz="3200" b="1" dirty="0" err="1">
                <a:solidFill>
                  <a:srgbClr val="0070C0"/>
                </a:solidFill>
              </a:rPr>
              <a:t>processes</a:t>
            </a:r>
            <a:r>
              <a:rPr lang="fr-FR" sz="3200" b="1" dirty="0">
                <a:solidFill>
                  <a:srgbClr val="0070C0"/>
                </a:solidFill>
              </a:rPr>
              <a:t> </a:t>
            </a:r>
          </a:p>
        </p:txBody>
      </p:sp>
      <p:sp>
        <p:nvSpPr>
          <p:cNvPr id="5" name="Espace réservé du contenu 4"/>
          <p:cNvSpPr>
            <a:spLocks noGrp="1"/>
          </p:cNvSpPr>
          <p:nvPr>
            <p:ph idx="1"/>
          </p:nvPr>
        </p:nvSpPr>
        <p:spPr>
          <a:xfrm>
            <a:off x="320040" y="1965960"/>
            <a:ext cx="11605260" cy="4434840"/>
          </a:xfrm>
          <a:solidFill>
            <a:schemeClr val="bg1"/>
          </a:solidFill>
        </p:spPr>
        <p:txBody>
          <a:bodyPr>
            <a:normAutofit fontScale="70000" lnSpcReduction="20000"/>
          </a:bodyPr>
          <a:lstStyle/>
          <a:p>
            <a:r>
              <a:rPr lang="en-US" sz="3100" dirty="0"/>
              <a:t>the inclusiveness of certification needs to be extended</a:t>
            </a:r>
            <a:r>
              <a:rPr lang="en-GB" sz="3100" dirty="0"/>
              <a:t> :</a:t>
            </a:r>
          </a:p>
          <a:p>
            <a:pPr lvl="1"/>
            <a:r>
              <a:rPr lang="en-GB" sz="3100" dirty="0"/>
              <a:t>through the continuation of reduced fees and systematic plots census (subsidized operations driven by development project)</a:t>
            </a:r>
          </a:p>
          <a:p>
            <a:pPr lvl="1"/>
            <a:r>
              <a:rPr lang="en-GB" sz="3100" dirty="0"/>
              <a:t>by maintaining a technically simple, low-cost procedure. </a:t>
            </a:r>
            <a:endParaRPr lang="fr-FR" sz="3100" dirty="0"/>
          </a:p>
          <a:p>
            <a:pPr lvl="1"/>
            <a:r>
              <a:rPr lang="en-GB" sz="3100" dirty="0"/>
              <a:t>by providing better information regarding the possibility of registering all entitled parties on the certificate: both spouses, siblings, or larger collectives. </a:t>
            </a:r>
          </a:p>
          <a:p>
            <a:pPr marL="457200" lvl="1" indent="0">
              <a:buNone/>
            </a:pPr>
            <a:endParaRPr lang="fr-FR" sz="3100" dirty="0"/>
          </a:p>
          <a:p>
            <a:r>
              <a:rPr lang="en-US" sz="3100" dirty="0"/>
              <a:t>the sustainability of certification must involve </a:t>
            </a:r>
            <a:r>
              <a:rPr lang="en-GB" sz="3100" dirty="0"/>
              <a:t>real-time updating of certificates in line with transfers (sales, inheritance) on land registers and LLUP, </a:t>
            </a:r>
          </a:p>
          <a:p>
            <a:pPr marL="0" indent="0">
              <a:buNone/>
            </a:pPr>
            <a:endParaRPr lang="fr-FR" sz="3100" dirty="0"/>
          </a:p>
          <a:p>
            <a:r>
              <a:rPr lang="en-US" sz="3100" dirty="0"/>
              <a:t>pending wider deployment of CLO and certificates, </a:t>
            </a:r>
            <a:r>
              <a:rPr lang="en-GB" sz="3100" dirty="0"/>
              <a:t>- Acknowledgment and improvement of the role played by semi formal document established at local level (minimum information to be entered, witness signatures to be affixed, village chief’s field checks, etc.)</a:t>
            </a:r>
            <a:endParaRPr lang="fr-FR" sz="3100" dirty="0"/>
          </a:p>
          <a:p>
            <a:pPr marL="0" indent="0">
              <a:buNone/>
            </a:pPr>
            <a:endParaRPr lang="fr-FR" sz="2000" dirty="0"/>
          </a:p>
        </p:txBody>
      </p:sp>
    </p:spTree>
    <p:extLst>
      <p:ext uri="{BB962C8B-B14F-4D97-AF65-F5344CB8AC3E}">
        <p14:creationId xmlns:p14="http://schemas.microsoft.com/office/powerpoint/2010/main" val="1352721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en-US" sz="3200" b="1" dirty="0">
                <a:solidFill>
                  <a:srgbClr val="0070C0"/>
                </a:solidFill>
              </a:rPr>
              <a:t>Sustaining and strengthening the decentralization of land management</a:t>
            </a:r>
            <a:endParaRPr lang="fr-FR" sz="3200" b="1" dirty="0">
              <a:solidFill>
                <a:srgbClr val="0070C0"/>
              </a:solidFill>
            </a:endParaRPr>
          </a:p>
        </p:txBody>
      </p:sp>
      <p:sp>
        <p:nvSpPr>
          <p:cNvPr id="3" name="Espace réservé du contenu 2"/>
          <p:cNvSpPr>
            <a:spLocks noGrp="1"/>
          </p:cNvSpPr>
          <p:nvPr>
            <p:ph idx="1"/>
          </p:nvPr>
        </p:nvSpPr>
        <p:spPr>
          <a:xfrm>
            <a:off x="480060" y="2038654"/>
            <a:ext cx="9730740" cy="4525963"/>
          </a:xfrm>
          <a:solidFill>
            <a:schemeClr val="bg1"/>
          </a:solidFill>
        </p:spPr>
        <p:txBody>
          <a:bodyPr>
            <a:normAutofit/>
          </a:bodyPr>
          <a:lstStyle/>
          <a:p>
            <a:pPr marL="0" indent="0">
              <a:buNone/>
            </a:pPr>
            <a:endParaRPr lang="en-US" sz="2200" dirty="0"/>
          </a:p>
          <a:p>
            <a:r>
              <a:rPr lang="en-US" sz="2200" dirty="0"/>
              <a:t>deployment of CLO in each commune, but also technical and financial reinforcement of all CLO, notably through state subsidies and training, </a:t>
            </a:r>
          </a:p>
          <a:p>
            <a:endParaRPr lang="en-US" sz="2200" dirty="0"/>
          </a:p>
          <a:p>
            <a:r>
              <a:rPr lang="en-US" sz="2200" dirty="0"/>
              <a:t>expansion of communal land office intervention zones: pastures or forest area =&gt; on community-managed land.</a:t>
            </a:r>
            <a:endParaRPr lang="fr-FR" sz="2200" dirty="0"/>
          </a:p>
        </p:txBody>
      </p:sp>
    </p:spTree>
    <p:extLst>
      <p:ext uri="{BB962C8B-B14F-4D97-AF65-F5344CB8AC3E}">
        <p14:creationId xmlns:p14="http://schemas.microsoft.com/office/powerpoint/2010/main" val="14356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l"/>
            <a:r>
              <a:rPr lang="en-US" sz="3200" b="1" dirty="0">
                <a:solidFill>
                  <a:srgbClr val="0070C0"/>
                </a:solidFill>
              </a:rPr>
              <a:t>Social and political ownership of reform </a:t>
            </a:r>
            <a:endParaRPr lang="fr-FR" sz="3200" b="1" dirty="0">
              <a:solidFill>
                <a:srgbClr val="0070C0"/>
              </a:solidFill>
            </a:endParaRPr>
          </a:p>
        </p:txBody>
      </p:sp>
      <p:sp>
        <p:nvSpPr>
          <p:cNvPr id="3" name="Espace réservé du contenu 2"/>
          <p:cNvSpPr>
            <a:spLocks noGrp="1"/>
          </p:cNvSpPr>
          <p:nvPr>
            <p:ph idx="1"/>
          </p:nvPr>
        </p:nvSpPr>
        <p:spPr>
          <a:xfrm>
            <a:off x="609600" y="1844825"/>
            <a:ext cx="10877550" cy="4525963"/>
          </a:xfrm>
          <a:solidFill>
            <a:schemeClr val="bg1"/>
          </a:solidFill>
        </p:spPr>
        <p:txBody>
          <a:bodyPr>
            <a:normAutofit/>
          </a:bodyPr>
          <a:lstStyle/>
          <a:p>
            <a:pPr marL="0" indent="0">
              <a:buNone/>
            </a:pPr>
            <a:r>
              <a:rPr lang="en-US" sz="2200" b="1" dirty="0"/>
              <a:t>Issues of governance and power can be more decisive than technical issues.  Land reform is necessarily a long-term process with significant power struggles :</a:t>
            </a:r>
          </a:p>
          <a:p>
            <a:pPr marL="0" indent="0">
              <a:buNone/>
            </a:pPr>
            <a:endParaRPr lang="en-US" sz="2200" b="1" dirty="0"/>
          </a:p>
          <a:p>
            <a:r>
              <a:rPr lang="en-US" sz="2200" dirty="0"/>
              <a:t>Encourage debate based on knowledge of local practices and issues</a:t>
            </a:r>
          </a:p>
          <a:p>
            <a:r>
              <a:rPr lang="en-US" sz="2200" dirty="0"/>
              <a:t>Increase the level of information and skills of all actors involved in these debates,</a:t>
            </a:r>
          </a:p>
          <a:p>
            <a:r>
              <a:rPr lang="en-US" sz="2200" dirty="0"/>
              <a:t>Involve representatives of the various user groups and rights holders, as well as intermediary bodies (civil society, trade unions, elected representatives, government technical services, etc.). </a:t>
            </a:r>
            <a:endParaRPr lang="fr-FR" sz="2200" dirty="0"/>
          </a:p>
        </p:txBody>
      </p:sp>
    </p:spTree>
    <p:extLst>
      <p:ext uri="{BB962C8B-B14F-4D97-AF65-F5344CB8AC3E}">
        <p14:creationId xmlns:p14="http://schemas.microsoft.com/office/powerpoint/2010/main" val="152403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DB04D-C34F-4944-824D-2AF7C86A78A3}"/>
              </a:ext>
            </a:extLst>
          </p:cNvPr>
          <p:cNvSpPr>
            <a:spLocks noGrp="1"/>
          </p:cNvSpPr>
          <p:nvPr>
            <p:ph type="title"/>
          </p:nvPr>
        </p:nvSpPr>
        <p:spPr/>
        <p:txBody>
          <a:bodyPr>
            <a:normAutofit/>
          </a:bodyPr>
          <a:lstStyle/>
          <a:p>
            <a:pPr algn="l"/>
            <a:r>
              <a:rPr lang="en-GB" sz="3200" b="1" dirty="0">
                <a:solidFill>
                  <a:srgbClr val="0070C0"/>
                </a:solidFill>
              </a:rPr>
              <a:t>Madagascar</a:t>
            </a:r>
            <a:endParaRPr lang="fr-FR" sz="3200" b="1" dirty="0">
              <a:solidFill>
                <a:srgbClr val="0070C0"/>
              </a:solidFill>
            </a:endParaRPr>
          </a:p>
        </p:txBody>
      </p:sp>
      <p:sp>
        <p:nvSpPr>
          <p:cNvPr id="3" name="Espace réservé du contenu 2">
            <a:extLst>
              <a:ext uri="{FF2B5EF4-FFF2-40B4-BE49-F238E27FC236}">
                <a16:creationId xmlns:a16="http://schemas.microsoft.com/office/drawing/2014/main" id="{373B8B1C-5FA4-459C-93D0-7DC1392C69BE}"/>
              </a:ext>
            </a:extLst>
          </p:cNvPr>
          <p:cNvSpPr>
            <a:spLocks noGrp="1"/>
          </p:cNvSpPr>
          <p:nvPr>
            <p:ph idx="1"/>
          </p:nvPr>
        </p:nvSpPr>
        <p:spPr>
          <a:xfrm>
            <a:off x="661014" y="1495426"/>
            <a:ext cx="6978492" cy="5362574"/>
          </a:xfrm>
          <a:solidFill>
            <a:schemeClr val="bg1"/>
          </a:solidFill>
        </p:spPr>
        <p:txBody>
          <a:bodyPr>
            <a:normAutofit/>
          </a:bodyPr>
          <a:lstStyle/>
          <a:p>
            <a:pPr marL="0" indent="0">
              <a:buNone/>
            </a:pPr>
            <a:r>
              <a:rPr lang="fr-FR" sz="2400" b="1" dirty="0"/>
              <a:t>23 </a:t>
            </a:r>
            <a:r>
              <a:rPr lang="fr-FR" sz="2400" b="1" dirty="0" err="1"/>
              <a:t>regions</a:t>
            </a:r>
            <a:r>
              <a:rPr lang="fr-FR" sz="2400" b="1" dirty="0"/>
              <a:t>, 119 districts, 1693 communes</a:t>
            </a:r>
          </a:p>
          <a:p>
            <a:pPr marL="0" indent="0">
              <a:buNone/>
            </a:pPr>
            <a:endParaRPr lang="fr-FR" sz="2400" b="1" dirty="0"/>
          </a:p>
          <a:p>
            <a:pPr marL="0" indent="0">
              <a:buNone/>
            </a:pPr>
            <a:r>
              <a:rPr lang="fr-FR" sz="2400" b="1" dirty="0"/>
              <a:t>Population </a:t>
            </a:r>
            <a:r>
              <a:rPr lang="fr-FR" sz="2400" dirty="0"/>
              <a:t>: 30 millions</a:t>
            </a:r>
          </a:p>
          <a:p>
            <a:pPr marL="0" indent="0">
              <a:buNone/>
            </a:pPr>
            <a:endParaRPr lang="fr-FR" sz="2400" dirty="0"/>
          </a:p>
          <a:p>
            <a:pPr marL="0" indent="0">
              <a:buNone/>
            </a:pPr>
            <a:r>
              <a:rPr lang="fr-FR" sz="2400" b="1" dirty="0" err="1"/>
              <a:t>Poverty</a:t>
            </a:r>
            <a:r>
              <a:rPr lang="fr-FR" sz="2400" b="1" dirty="0"/>
              <a:t> : </a:t>
            </a:r>
          </a:p>
          <a:p>
            <a:pPr marL="0" indent="0">
              <a:buNone/>
            </a:pPr>
            <a:r>
              <a:rPr lang="fr-FR" sz="2400" dirty="0"/>
              <a:t>75 % of the population (2,15$/</a:t>
            </a:r>
            <a:r>
              <a:rPr lang="fr-FR" sz="2400" dirty="0" err="1"/>
              <a:t>day</a:t>
            </a:r>
            <a:r>
              <a:rPr lang="fr-FR" sz="2400" dirty="0"/>
              <a:t>/</a:t>
            </a:r>
            <a:r>
              <a:rPr lang="fr-FR" sz="2400" dirty="0" err="1"/>
              <a:t>person</a:t>
            </a:r>
            <a:r>
              <a:rPr lang="fr-FR" sz="2400" dirty="0"/>
              <a:t>)</a:t>
            </a:r>
          </a:p>
          <a:p>
            <a:pPr marL="0" indent="0">
              <a:buNone/>
            </a:pPr>
            <a:endParaRPr lang="fr-FR" sz="2400" dirty="0"/>
          </a:p>
          <a:p>
            <a:pPr marL="0" indent="0">
              <a:buNone/>
            </a:pPr>
            <a:r>
              <a:rPr lang="fr-FR" sz="2400" b="1" dirty="0"/>
              <a:t>Agriculture : </a:t>
            </a:r>
          </a:p>
          <a:p>
            <a:pPr marL="0" indent="0">
              <a:buNone/>
            </a:pPr>
            <a:r>
              <a:rPr lang="en-US" sz="2400" dirty="0"/>
              <a:t>4 out of 5 households earn their living from agriculture</a:t>
            </a:r>
            <a:endParaRPr lang="fr-FR" sz="2400" dirty="0"/>
          </a:p>
          <a:p>
            <a:pPr marL="0" indent="0">
              <a:buNone/>
            </a:pPr>
            <a:r>
              <a:rPr lang="fr-FR" sz="2400" b="1" dirty="0" err="1"/>
              <a:t>Average</a:t>
            </a:r>
            <a:r>
              <a:rPr lang="fr-FR" sz="2400" b="1" dirty="0"/>
              <a:t> </a:t>
            </a:r>
            <a:r>
              <a:rPr lang="fr-FR" sz="2400" b="1" dirty="0" err="1"/>
              <a:t>farm</a:t>
            </a:r>
            <a:r>
              <a:rPr lang="fr-FR" sz="2400" b="1" dirty="0"/>
              <a:t> area : </a:t>
            </a:r>
            <a:r>
              <a:rPr lang="fr-FR" sz="2400" dirty="0"/>
              <a:t>0,6 hectare</a:t>
            </a:r>
          </a:p>
          <a:p>
            <a:pPr marL="0" indent="0">
              <a:buNone/>
            </a:pPr>
            <a:r>
              <a:rPr lang="fr-FR" sz="2400" dirty="0"/>
              <a:t> </a:t>
            </a:r>
          </a:p>
          <a:p>
            <a:pPr marL="0" indent="0">
              <a:buNone/>
            </a:pPr>
            <a:endParaRPr lang="fr-FR" sz="2800" dirty="0"/>
          </a:p>
          <a:p>
            <a:pPr marL="0" indent="0">
              <a:buNone/>
            </a:pPr>
            <a:endParaRPr lang="fr-FR" sz="2800" dirty="0"/>
          </a:p>
          <a:p>
            <a:pPr marL="0" indent="0">
              <a:buNone/>
            </a:pPr>
            <a:endParaRPr lang="fr-FR" sz="2800" dirty="0"/>
          </a:p>
          <a:p>
            <a:pPr marL="0" indent="0">
              <a:buNone/>
            </a:pPr>
            <a:endParaRPr lang="fr-FR" sz="2800" dirty="0"/>
          </a:p>
          <a:p>
            <a:pPr marL="0" indent="0">
              <a:buNone/>
            </a:pPr>
            <a:endParaRPr lang="fr-FR" sz="2800" dirty="0"/>
          </a:p>
          <a:p>
            <a:pPr marL="0" indent="0">
              <a:buNone/>
            </a:pPr>
            <a:endParaRPr lang="fr-FR" sz="2800" dirty="0"/>
          </a:p>
        </p:txBody>
      </p:sp>
      <p:pic>
        <p:nvPicPr>
          <p:cNvPr id="4" name="Image 3">
            <a:extLst>
              <a:ext uri="{FF2B5EF4-FFF2-40B4-BE49-F238E27FC236}">
                <a16:creationId xmlns:a16="http://schemas.microsoft.com/office/drawing/2014/main" id="{7935D664-460F-4C48-9C39-226A35622D01}"/>
              </a:ext>
            </a:extLst>
          </p:cNvPr>
          <p:cNvPicPr>
            <a:picLocks noChangeAspect="1"/>
          </p:cNvPicPr>
          <p:nvPr/>
        </p:nvPicPr>
        <p:blipFill>
          <a:blip r:embed="rId3"/>
          <a:stretch>
            <a:fillRect/>
          </a:stretch>
        </p:blipFill>
        <p:spPr>
          <a:xfrm>
            <a:off x="7639506" y="65882"/>
            <a:ext cx="4662985" cy="6858000"/>
          </a:xfrm>
          <a:prstGeom prst="rect">
            <a:avLst/>
          </a:prstGeom>
        </p:spPr>
      </p:pic>
      <p:sp>
        <p:nvSpPr>
          <p:cNvPr id="5" name="ZoneTexte 4">
            <a:extLst>
              <a:ext uri="{FF2B5EF4-FFF2-40B4-BE49-F238E27FC236}">
                <a16:creationId xmlns:a16="http://schemas.microsoft.com/office/drawing/2014/main" id="{B96B4894-1EF5-4CD4-8F74-7C1C2691DAA6}"/>
              </a:ext>
            </a:extLst>
          </p:cNvPr>
          <p:cNvSpPr txBox="1"/>
          <p:nvPr/>
        </p:nvSpPr>
        <p:spPr>
          <a:xfrm>
            <a:off x="10247784" y="6422786"/>
            <a:ext cx="1944216" cy="369332"/>
          </a:xfrm>
          <a:prstGeom prst="rect">
            <a:avLst/>
          </a:prstGeom>
          <a:noFill/>
        </p:spPr>
        <p:txBody>
          <a:bodyPr wrap="square" rtlCol="0">
            <a:spAutoFit/>
          </a:bodyPr>
          <a:lstStyle/>
          <a:p>
            <a:r>
              <a:rPr lang="fr-FR" dirty="0"/>
              <a:t>World Bank, 2022</a:t>
            </a:r>
          </a:p>
        </p:txBody>
      </p:sp>
    </p:spTree>
    <p:extLst>
      <p:ext uri="{BB962C8B-B14F-4D97-AF65-F5344CB8AC3E}">
        <p14:creationId xmlns:p14="http://schemas.microsoft.com/office/powerpoint/2010/main" val="371393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DB04D-C34F-4944-824D-2AF7C86A78A3}"/>
              </a:ext>
            </a:extLst>
          </p:cNvPr>
          <p:cNvSpPr>
            <a:spLocks noGrp="1"/>
          </p:cNvSpPr>
          <p:nvPr>
            <p:ph type="title"/>
          </p:nvPr>
        </p:nvSpPr>
        <p:spPr/>
        <p:txBody>
          <a:bodyPr>
            <a:normAutofit/>
          </a:bodyPr>
          <a:lstStyle/>
          <a:p>
            <a:pPr algn="l"/>
            <a:r>
              <a:rPr lang="en-GB" sz="3200" b="1" dirty="0">
                <a:solidFill>
                  <a:srgbClr val="0070C0"/>
                </a:solidFill>
              </a:rPr>
              <a:t>The Malagasy land reform, on going since 2005</a:t>
            </a:r>
            <a:endParaRPr lang="fr-FR" sz="3200" b="1" dirty="0">
              <a:solidFill>
                <a:srgbClr val="0070C0"/>
              </a:solidFill>
            </a:endParaRPr>
          </a:p>
        </p:txBody>
      </p:sp>
      <p:sp>
        <p:nvSpPr>
          <p:cNvPr id="3" name="Espace réservé du contenu 2">
            <a:extLst>
              <a:ext uri="{FF2B5EF4-FFF2-40B4-BE49-F238E27FC236}">
                <a16:creationId xmlns:a16="http://schemas.microsoft.com/office/drawing/2014/main" id="{373B8B1C-5FA4-459C-93D0-7DC1392C69BE}"/>
              </a:ext>
            </a:extLst>
          </p:cNvPr>
          <p:cNvSpPr>
            <a:spLocks noGrp="1"/>
          </p:cNvSpPr>
          <p:nvPr>
            <p:ph idx="1"/>
          </p:nvPr>
        </p:nvSpPr>
        <p:spPr>
          <a:xfrm>
            <a:off x="609600" y="1417638"/>
            <a:ext cx="11426190" cy="5057749"/>
          </a:xfrm>
          <a:solidFill>
            <a:schemeClr val="bg1"/>
          </a:solidFill>
        </p:spPr>
        <p:txBody>
          <a:bodyPr>
            <a:noAutofit/>
          </a:bodyPr>
          <a:lstStyle/>
          <a:p>
            <a:r>
              <a:rPr lang="en-GB" sz="2200" dirty="0"/>
              <a:t>Land reform :</a:t>
            </a:r>
            <a:endParaRPr lang="fr-FR" sz="2200" dirty="0"/>
          </a:p>
          <a:p>
            <a:pPr lvl="1"/>
            <a:r>
              <a:rPr lang="en-GB" sz="2200" b="1" dirty="0"/>
              <a:t>Decentralization of land management</a:t>
            </a:r>
            <a:r>
              <a:rPr lang="en-GB" sz="2200" dirty="0"/>
              <a:t>: local land offices (LLO) at commune level,</a:t>
            </a:r>
            <a:endParaRPr lang="fr-FR" sz="2200" dirty="0"/>
          </a:p>
          <a:p>
            <a:pPr lvl="1"/>
            <a:r>
              <a:rPr lang="en-GB" sz="2200" b="1" dirty="0"/>
              <a:t>Land Certification to register private property</a:t>
            </a:r>
          </a:p>
          <a:p>
            <a:pPr lvl="1"/>
            <a:endParaRPr lang="en-GB" sz="2200" dirty="0"/>
          </a:p>
          <a:p>
            <a:r>
              <a:rPr lang="en-GB" sz="2200" dirty="0"/>
              <a:t>3 main objectives (op. </a:t>
            </a:r>
            <a:r>
              <a:rPr lang="en-GB" sz="2200" dirty="0" err="1"/>
              <a:t>cit</a:t>
            </a:r>
            <a:r>
              <a:rPr lang="en-GB" sz="2200" dirty="0"/>
              <a:t>, Jacoby and </a:t>
            </a:r>
            <a:r>
              <a:rPr lang="en-GB" sz="2200" dirty="0" err="1"/>
              <a:t>Minten</a:t>
            </a:r>
            <a:r>
              <a:rPr lang="en-GB" sz="2200" dirty="0"/>
              <a:t>, 2006, Bouquet et al., 2016): </a:t>
            </a:r>
          </a:p>
          <a:p>
            <a:pPr lvl="1"/>
            <a:r>
              <a:rPr lang="en-GB" sz="2200" dirty="0"/>
              <a:t>to overcome the pitfalls of the former land titling system that mainly benefit to economic and political elites,</a:t>
            </a:r>
            <a:endParaRPr lang="fr-FR" sz="2200" dirty="0"/>
          </a:p>
          <a:p>
            <a:pPr lvl="1"/>
            <a:r>
              <a:rPr lang="en-GB" sz="2200" dirty="0"/>
              <a:t>to provide tenure security to a majority of households thanks to a low cost, easy and participatory registration process, </a:t>
            </a:r>
          </a:p>
          <a:p>
            <a:pPr lvl="1"/>
            <a:r>
              <a:rPr lang="en-GB" sz="2200" dirty="0"/>
              <a:t>to foster economic impacts: notably agricultural investment and access to credit </a:t>
            </a:r>
            <a:endParaRPr lang="fr-FR" sz="2200" dirty="0"/>
          </a:p>
          <a:p>
            <a:endParaRPr lang="fr-FR" sz="2200" dirty="0"/>
          </a:p>
          <a:p>
            <a:r>
              <a:rPr lang="en-GB" sz="2200" dirty="0"/>
              <a:t>Contrary to similar land reform (Ethiopia or Rwanda) (e.g. </a:t>
            </a:r>
            <a:r>
              <a:rPr lang="da-DK" sz="2200" dirty="0"/>
              <a:t>Deininger et al., 2008; Ali et al., 2016)</a:t>
            </a:r>
            <a:r>
              <a:rPr lang="en-GB" sz="2200" dirty="0"/>
              <a:t>, </a:t>
            </a:r>
            <a:r>
              <a:rPr lang="en-GB" sz="2200" b="1" dirty="0"/>
              <a:t>land certification is “on demand” and not based on a systematic demarcation process</a:t>
            </a:r>
            <a:r>
              <a:rPr lang="en-GB" sz="2200" dirty="0"/>
              <a:t>.</a:t>
            </a:r>
            <a:endParaRPr lang="fr-FR" sz="2200" dirty="0"/>
          </a:p>
        </p:txBody>
      </p:sp>
    </p:spTree>
    <p:extLst>
      <p:ext uri="{BB962C8B-B14F-4D97-AF65-F5344CB8AC3E}">
        <p14:creationId xmlns:p14="http://schemas.microsoft.com/office/powerpoint/2010/main" val="37080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56F51-4153-4F92-89AA-161580042EEF}"/>
              </a:ext>
            </a:extLst>
          </p:cNvPr>
          <p:cNvSpPr>
            <a:spLocks noGrp="1"/>
          </p:cNvSpPr>
          <p:nvPr>
            <p:ph type="title"/>
          </p:nvPr>
        </p:nvSpPr>
        <p:spPr/>
        <p:txBody>
          <a:bodyPr>
            <a:normAutofit/>
          </a:bodyPr>
          <a:lstStyle/>
          <a:p>
            <a:pPr algn="l"/>
            <a:r>
              <a:rPr lang="en-US" sz="3200" b="1" dirty="0">
                <a:solidFill>
                  <a:srgbClr val="0070C0"/>
                </a:solidFill>
              </a:rPr>
              <a:t>What has been achieved after 20 years of reform?</a:t>
            </a:r>
            <a:endParaRPr lang="fr-FR" sz="3200" dirty="0"/>
          </a:p>
        </p:txBody>
      </p:sp>
      <p:sp>
        <p:nvSpPr>
          <p:cNvPr id="3" name="Espace réservé du contenu 2">
            <a:extLst>
              <a:ext uri="{FF2B5EF4-FFF2-40B4-BE49-F238E27FC236}">
                <a16:creationId xmlns:a16="http://schemas.microsoft.com/office/drawing/2014/main" id="{EE07A08A-52A7-4CB4-A9A5-95CE354B368F}"/>
              </a:ext>
            </a:extLst>
          </p:cNvPr>
          <p:cNvSpPr>
            <a:spLocks noGrp="1"/>
          </p:cNvSpPr>
          <p:nvPr>
            <p:ph idx="1"/>
          </p:nvPr>
        </p:nvSpPr>
        <p:spPr>
          <a:solidFill>
            <a:schemeClr val="bg1"/>
          </a:solidFill>
        </p:spPr>
        <p:txBody>
          <a:bodyPr>
            <a:normAutofit/>
          </a:bodyPr>
          <a:lstStyle/>
          <a:p>
            <a:pPr lvl="0"/>
            <a:r>
              <a:rPr lang="en-US" sz="2400" b="1" dirty="0"/>
              <a:t>How land reform is really implemented and appropriated at both national and local level</a:t>
            </a:r>
            <a:r>
              <a:rPr lang="en-GB" sz="2400" b="1" dirty="0"/>
              <a:t>?</a:t>
            </a:r>
          </a:p>
          <a:p>
            <a:pPr marL="0" indent="0">
              <a:buNone/>
            </a:pPr>
            <a:endParaRPr lang="fr-FR" sz="2400" dirty="0"/>
          </a:p>
          <a:p>
            <a:pPr lvl="0"/>
            <a:r>
              <a:rPr lang="en-GB" sz="2400" b="1" dirty="0"/>
              <a:t>Socio/ Equity effects: </a:t>
            </a:r>
            <a:r>
              <a:rPr lang="en-GB" sz="2400" dirty="0"/>
              <a:t>Does certification is really massive and inclusive or the preserve of the elites?</a:t>
            </a:r>
          </a:p>
          <a:p>
            <a:pPr marL="0" indent="0">
              <a:buNone/>
            </a:pPr>
            <a:endParaRPr lang="en-GB" sz="2400" b="1" dirty="0"/>
          </a:p>
          <a:p>
            <a:pPr lvl="0"/>
            <a:r>
              <a:rPr lang="en-GB" sz="2400" b="1" dirty="0"/>
              <a:t> Economic effects: </a:t>
            </a:r>
            <a:r>
              <a:rPr lang="en-GB" sz="2400" dirty="0"/>
              <a:t>What are the effects of certification at the household level? </a:t>
            </a:r>
          </a:p>
          <a:p>
            <a:pPr marL="0" indent="0">
              <a:buNone/>
            </a:pPr>
            <a:endParaRPr lang="fr-FR" sz="2400" dirty="0"/>
          </a:p>
          <a:p>
            <a:pPr lvl="0"/>
            <a:r>
              <a:rPr lang="en-GB" sz="2400" b="1" dirty="0"/>
              <a:t>Effects in terms of governance: </a:t>
            </a:r>
            <a:r>
              <a:rPr lang="en-GB" sz="2400" dirty="0"/>
              <a:t>Have land tenure governance and institutions in Madagascar really changed? </a:t>
            </a:r>
            <a:endParaRPr lang="fr-FR" sz="2400" dirty="0"/>
          </a:p>
          <a:p>
            <a:pPr marL="0" indent="0">
              <a:buNone/>
            </a:pPr>
            <a:endParaRPr lang="fr-FR" dirty="0"/>
          </a:p>
        </p:txBody>
      </p:sp>
    </p:spTree>
    <p:extLst>
      <p:ext uri="{BB962C8B-B14F-4D97-AF65-F5344CB8AC3E}">
        <p14:creationId xmlns:p14="http://schemas.microsoft.com/office/powerpoint/2010/main" val="148014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56F51-4153-4F92-89AA-161580042EEF}"/>
              </a:ext>
            </a:extLst>
          </p:cNvPr>
          <p:cNvSpPr>
            <a:spLocks noGrp="1"/>
          </p:cNvSpPr>
          <p:nvPr>
            <p:ph type="title"/>
          </p:nvPr>
        </p:nvSpPr>
        <p:spPr>
          <a:xfrm>
            <a:off x="407192" y="69254"/>
            <a:ext cx="8229600" cy="1143000"/>
          </a:xfrm>
        </p:spPr>
        <p:txBody>
          <a:bodyPr>
            <a:normAutofit/>
          </a:bodyPr>
          <a:lstStyle/>
          <a:p>
            <a:pPr algn="l"/>
            <a:r>
              <a:rPr lang="en-US" sz="3200" b="1" dirty="0">
                <a:solidFill>
                  <a:srgbClr val="0070C0"/>
                </a:solidFill>
              </a:rPr>
              <a:t>Methodology and data</a:t>
            </a:r>
            <a:endParaRPr lang="fr-FR" sz="3200" dirty="0"/>
          </a:p>
        </p:txBody>
      </p:sp>
      <p:sp>
        <p:nvSpPr>
          <p:cNvPr id="3" name="Espace réservé du contenu 2">
            <a:extLst>
              <a:ext uri="{FF2B5EF4-FFF2-40B4-BE49-F238E27FC236}">
                <a16:creationId xmlns:a16="http://schemas.microsoft.com/office/drawing/2014/main" id="{EE07A08A-52A7-4CB4-A9A5-95CE354B368F}"/>
              </a:ext>
            </a:extLst>
          </p:cNvPr>
          <p:cNvSpPr>
            <a:spLocks noGrp="1"/>
          </p:cNvSpPr>
          <p:nvPr>
            <p:ph idx="1"/>
          </p:nvPr>
        </p:nvSpPr>
        <p:spPr>
          <a:xfrm>
            <a:off x="0" y="1121990"/>
            <a:ext cx="8998757" cy="5736010"/>
          </a:xfrm>
          <a:solidFill>
            <a:schemeClr val="bg1"/>
          </a:solidFill>
        </p:spPr>
        <p:txBody>
          <a:bodyPr>
            <a:noAutofit/>
          </a:bodyPr>
          <a:lstStyle/>
          <a:p>
            <a:pPr lvl="0"/>
            <a:r>
              <a:rPr lang="en-US" sz="2200" b="1" dirty="0"/>
              <a:t>A comprehensive synthesis </a:t>
            </a:r>
          </a:p>
          <a:p>
            <a:pPr marL="0" indent="0">
              <a:buNone/>
            </a:pPr>
            <a:endParaRPr lang="en-US" sz="2200" b="1" dirty="0"/>
          </a:p>
          <a:p>
            <a:pPr lvl="0"/>
            <a:r>
              <a:rPr lang="en-US" sz="2200" b="1" dirty="0"/>
              <a:t>Over 10 years of research by teams of scholars and experts from</a:t>
            </a:r>
          </a:p>
          <a:p>
            <a:pPr lvl="1"/>
            <a:r>
              <a:rPr lang="en-US" sz="2200" b="1" dirty="0"/>
              <a:t>Land Observatory, </a:t>
            </a:r>
            <a:r>
              <a:rPr lang="en-US" sz="2200" dirty="0"/>
              <a:t>affiliated with the Ministry responsible for land affairs (2014-2019),</a:t>
            </a:r>
          </a:p>
          <a:p>
            <a:pPr lvl="1"/>
            <a:r>
              <a:rPr lang="en-US" sz="2200" b="1" dirty="0"/>
              <a:t>Think </a:t>
            </a:r>
            <a:r>
              <a:rPr lang="en-US" sz="2200" b="1" dirty="0" err="1"/>
              <a:t>Tany</a:t>
            </a:r>
            <a:r>
              <a:rPr lang="en-US" sz="2200" dirty="0"/>
              <a:t>, a think tank affiliated with the University of Antananarivo) (2019-now)</a:t>
            </a:r>
          </a:p>
          <a:p>
            <a:pPr>
              <a:buFontTx/>
              <a:buChar char="-"/>
            </a:pPr>
            <a:endParaRPr lang="en-US" sz="2200" dirty="0"/>
          </a:p>
          <a:p>
            <a:r>
              <a:rPr lang="en-GB" sz="2200" b="1" dirty="0"/>
              <a:t>Data production was based on a mixed-method approach:</a:t>
            </a:r>
          </a:p>
          <a:p>
            <a:pPr lvl="1"/>
            <a:r>
              <a:rPr lang="en-GB" sz="2200" dirty="0"/>
              <a:t>Qualitative interviews &amp; field visits</a:t>
            </a:r>
          </a:p>
          <a:p>
            <a:pPr lvl="1"/>
            <a:r>
              <a:rPr lang="en-US" sz="2200" dirty="0"/>
              <a:t>specially designed surveys on large samples of rural households</a:t>
            </a:r>
            <a:r>
              <a:rPr lang="en-GB" sz="2200" dirty="0"/>
              <a:t> : </a:t>
            </a:r>
          </a:p>
          <a:p>
            <a:pPr lvl="2"/>
            <a:r>
              <a:rPr lang="en-US" sz="1800" dirty="0"/>
              <a:t>in 2011 and 2015 (PECF Survey, 1,834 households with 1,551 in the panel), </a:t>
            </a:r>
          </a:p>
          <a:p>
            <a:pPr lvl="2"/>
            <a:r>
              <a:rPr lang="en-US" sz="1800" dirty="0"/>
              <a:t>in 2019 (</a:t>
            </a:r>
            <a:r>
              <a:rPr lang="en-US" sz="1800" dirty="0" err="1"/>
              <a:t>Salima</a:t>
            </a:r>
            <a:r>
              <a:rPr lang="en-US" sz="1800" dirty="0"/>
              <a:t> Survey, 450 households), </a:t>
            </a:r>
          </a:p>
          <a:p>
            <a:pPr lvl="2"/>
            <a:r>
              <a:rPr lang="en-US" sz="1800" dirty="0"/>
              <a:t>and in 2021 and 2022 (Women Land Access Survey, 423 households). </a:t>
            </a:r>
            <a:endParaRPr lang="en-GB" sz="1800" dirty="0"/>
          </a:p>
        </p:txBody>
      </p:sp>
      <p:pic>
        <p:nvPicPr>
          <p:cNvPr id="7" name="Image 6">
            <a:extLst>
              <a:ext uri="{FF2B5EF4-FFF2-40B4-BE49-F238E27FC236}">
                <a16:creationId xmlns:a16="http://schemas.microsoft.com/office/drawing/2014/main" id="{67498340-1450-4F5D-98A3-628D5C916E00}"/>
              </a:ext>
            </a:extLst>
          </p:cNvPr>
          <p:cNvPicPr>
            <a:picLocks noChangeAspect="1"/>
          </p:cNvPicPr>
          <p:nvPr/>
        </p:nvPicPr>
        <p:blipFill>
          <a:blip r:embed="rId2"/>
          <a:stretch>
            <a:fillRect/>
          </a:stretch>
        </p:blipFill>
        <p:spPr>
          <a:xfrm>
            <a:off x="8998757" y="1121990"/>
            <a:ext cx="3193243" cy="5736010"/>
          </a:xfrm>
          <a:prstGeom prst="rect">
            <a:avLst/>
          </a:prstGeom>
        </p:spPr>
      </p:pic>
    </p:spTree>
    <p:extLst>
      <p:ext uri="{BB962C8B-B14F-4D97-AF65-F5344CB8AC3E}">
        <p14:creationId xmlns:p14="http://schemas.microsoft.com/office/powerpoint/2010/main" val="129982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88962" y="578373"/>
            <a:ext cx="10737321" cy="1362075"/>
          </a:xfrm>
        </p:spPr>
        <p:txBody>
          <a:bodyPr/>
          <a:lstStyle/>
          <a:p>
            <a:pPr lvl="0"/>
            <a:r>
              <a:rPr lang="en-GB" dirty="0"/>
              <a:t>2. The rationales of the 2005 land reform  </a:t>
            </a:r>
            <a:endParaRPr lang="fr-FR" dirty="0"/>
          </a:p>
        </p:txBody>
      </p:sp>
      <p:sp>
        <p:nvSpPr>
          <p:cNvPr id="5" name="Espace réservé du texte 4"/>
          <p:cNvSpPr>
            <a:spLocks noGrp="1"/>
          </p:cNvSpPr>
          <p:nvPr>
            <p:ph type="body" idx="1"/>
          </p:nvPr>
        </p:nvSpPr>
        <p:spPr/>
        <p:txBody>
          <a:bodyPr/>
          <a:lstStyle/>
          <a:p>
            <a:endParaRPr lang="fr-FR"/>
          </a:p>
        </p:txBody>
      </p:sp>
      <p:pic>
        <p:nvPicPr>
          <p:cNvPr id="2" name="Image 1">
            <a:extLst>
              <a:ext uri="{FF2B5EF4-FFF2-40B4-BE49-F238E27FC236}">
                <a16:creationId xmlns:a16="http://schemas.microsoft.com/office/drawing/2014/main" id="{94B2FDFA-A5BB-4C71-83EF-1246FFBA06E6}"/>
              </a:ext>
            </a:extLst>
          </p:cNvPr>
          <p:cNvPicPr>
            <a:picLocks noChangeAspect="1"/>
          </p:cNvPicPr>
          <p:nvPr/>
        </p:nvPicPr>
        <p:blipFill>
          <a:blip r:embed="rId2"/>
          <a:stretch>
            <a:fillRect/>
          </a:stretch>
        </p:blipFill>
        <p:spPr>
          <a:xfrm>
            <a:off x="-83586" y="3277881"/>
            <a:ext cx="12275586" cy="3580120"/>
          </a:xfrm>
          <a:prstGeom prst="rect">
            <a:avLst/>
          </a:prstGeom>
        </p:spPr>
      </p:pic>
    </p:spTree>
    <p:extLst>
      <p:ext uri="{BB962C8B-B14F-4D97-AF65-F5344CB8AC3E}">
        <p14:creationId xmlns:p14="http://schemas.microsoft.com/office/powerpoint/2010/main" val="189476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5CACB-F9F9-418E-BFA3-7A3B5C9A745C}"/>
              </a:ext>
            </a:extLst>
          </p:cNvPr>
          <p:cNvSpPr>
            <a:spLocks noGrp="1"/>
          </p:cNvSpPr>
          <p:nvPr>
            <p:ph type="title"/>
          </p:nvPr>
        </p:nvSpPr>
        <p:spPr>
          <a:xfrm>
            <a:off x="449580" y="274638"/>
            <a:ext cx="10972800" cy="1143000"/>
          </a:xfrm>
        </p:spPr>
        <p:txBody>
          <a:bodyPr>
            <a:normAutofit/>
          </a:bodyPr>
          <a:lstStyle/>
          <a:p>
            <a:pPr algn="l"/>
            <a:r>
              <a:rPr lang="en-GB" sz="3200" b="1" dirty="0">
                <a:solidFill>
                  <a:schemeClr val="tx2">
                    <a:lumMod val="60000"/>
                    <a:lumOff val="40000"/>
                  </a:schemeClr>
                </a:solidFill>
              </a:rPr>
              <a:t>Prior to 2005 </a:t>
            </a:r>
            <a:br>
              <a:rPr lang="fr-FR" sz="3200" b="1" dirty="0"/>
            </a:br>
            <a:endParaRPr lang="fr-FR" sz="3200" dirty="0"/>
          </a:p>
        </p:txBody>
      </p:sp>
      <p:sp>
        <p:nvSpPr>
          <p:cNvPr id="3" name="Espace réservé du contenu 2">
            <a:extLst>
              <a:ext uri="{FF2B5EF4-FFF2-40B4-BE49-F238E27FC236}">
                <a16:creationId xmlns:a16="http://schemas.microsoft.com/office/drawing/2014/main" id="{8CB593C4-D372-43F7-AE7B-B6AF92A01605}"/>
              </a:ext>
            </a:extLst>
          </p:cNvPr>
          <p:cNvSpPr>
            <a:spLocks noGrp="1"/>
          </p:cNvSpPr>
          <p:nvPr>
            <p:ph idx="1"/>
          </p:nvPr>
        </p:nvSpPr>
        <p:spPr>
          <a:xfrm>
            <a:off x="453390" y="1160748"/>
            <a:ext cx="11742420" cy="4536504"/>
          </a:xfrm>
          <a:solidFill>
            <a:schemeClr val="bg1"/>
          </a:solidFill>
        </p:spPr>
        <p:txBody>
          <a:bodyPr>
            <a:normAutofit/>
          </a:bodyPr>
          <a:lstStyle/>
          <a:p>
            <a:pPr marL="0" indent="0">
              <a:buNone/>
            </a:pPr>
            <a:r>
              <a:rPr lang="en-GB" sz="2200" b="1" dirty="0"/>
              <a:t>All land :</a:t>
            </a:r>
            <a:endParaRPr lang="fr-FR" sz="2200" b="1" dirty="0"/>
          </a:p>
          <a:p>
            <a:r>
              <a:rPr lang="en-GB" sz="2200" dirty="0"/>
              <a:t>belonged to the State, except the land titled in the name of private individuals</a:t>
            </a:r>
            <a:endParaRPr lang="fr-FR" sz="2200" b="1" dirty="0"/>
          </a:p>
          <a:p>
            <a:pPr lvl="0"/>
            <a:r>
              <a:rPr lang="en-GB" sz="2200" dirty="0"/>
              <a:t>was managed by central and deconcentrated Land administration (district and regional capitals) </a:t>
            </a:r>
          </a:p>
          <a:p>
            <a:pPr marL="0" indent="0">
              <a:buNone/>
            </a:pPr>
            <a:endParaRPr lang="fr-FR" sz="2200" b="1" dirty="0"/>
          </a:p>
          <a:p>
            <a:pPr marL="0" indent="0">
              <a:buNone/>
            </a:pPr>
            <a:r>
              <a:rPr lang="en-GB" sz="2200" b="1" dirty="0"/>
              <a:t>The only way to secure land tenure was to obtain a title but :</a:t>
            </a:r>
          </a:p>
          <a:p>
            <a:pPr lvl="0"/>
            <a:r>
              <a:rPr lang="en-GB" sz="2200" dirty="0"/>
              <a:t>only 600,000 titles issued in 110 years covering 10% of the territory. </a:t>
            </a:r>
          </a:p>
          <a:p>
            <a:pPr lvl="0"/>
            <a:r>
              <a:rPr lang="en-GB" sz="2200" dirty="0"/>
              <a:t>procedure was complex and costly : in average 6 years and $500 </a:t>
            </a:r>
          </a:p>
        </p:txBody>
      </p:sp>
      <p:sp>
        <p:nvSpPr>
          <p:cNvPr id="4" name="Espace réservé du contenu 2">
            <a:extLst>
              <a:ext uri="{FF2B5EF4-FFF2-40B4-BE49-F238E27FC236}">
                <a16:creationId xmlns:a16="http://schemas.microsoft.com/office/drawing/2014/main" id="{FB7E90A6-3A7B-49D6-812E-547B000EB714}"/>
              </a:ext>
            </a:extLst>
          </p:cNvPr>
          <p:cNvSpPr txBox="1">
            <a:spLocks/>
          </p:cNvSpPr>
          <p:nvPr/>
        </p:nvSpPr>
        <p:spPr>
          <a:xfrm>
            <a:off x="449580" y="4316524"/>
            <a:ext cx="11549915" cy="1992836"/>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b="1" dirty="0"/>
              <a:t>A considerable gap between the legal system and local land tenure systems</a:t>
            </a:r>
          </a:p>
          <a:p>
            <a:r>
              <a:rPr lang="en-GB" sz="2200" dirty="0"/>
              <a:t>From a legal point of view, most of the rural households were not recognized as landowners because they did not hold formal land titles</a:t>
            </a:r>
            <a:r>
              <a:rPr lang="en-GB" sz="2200" b="1" dirty="0"/>
              <a:t> </a:t>
            </a:r>
            <a:endParaRPr lang="fr-FR" sz="2200" b="1" dirty="0"/>
          </a:p>
          <a:p>
            <a:r>
              <a:rPr lang="en-GB" sz="2200" dirty="0"/>
              <a:t>Land Titles were inadequate to meet the needs of millions of citizens : </a:t>
            </a:r>
            <a:r>
              <a:rPr lang="en-US" sz="2200" dirty="0"/>
              <a:t>poverty &amp; priority to the legitimacy of rights based on custom and local rules</a:t>
            </a:r>
            <a:endParaRPr lang="fr-FR" sz="2200" dirty="0"/>
          </a:p>
        </p:txBody>
      </p:sp>
    </p:spTree>
    <p:extLst>
      <p:ext uri="{BB962C8B-B14F-4D97-AF65-F5344CB8AC3E}">
        <p14:creationId xmlns:p14="http://schemas.microsoft.com/office/powerpoint/2010/main" val="27829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54AA8381-C25E-4460-804D-C147DB5FFFF9}"/>
              </a:ext>
            </a:extLst>
          </p:cNvPr>
          <p:cNvSpPr>
            <a:spLocks noGrp="1"/>
          </p:cNvSpPr>
          <p:nvPr>
            <p:ph idx="1"/>
          </p:nvPr>
        </p:nvSpPr>
        <p:spPr>
          <a:xfrm>
            <a:off x="815092" y="2784555"/>
            <a:ext cx="9814808" cy="3215270"/>
          </a:xfrm>
          <a:solidFill>
            <a:schemeClr val="bg1">
              <a:alpha val="43137"/>
            </a:schemeClr>
          </a:solidFill>
        </p:spPr>
        <p:txBody>
          <a:bodyPr>
            <a:normAutofit/>
          </a:bodyPr>
          <a:lstStyle/>
          <a:p>
            <a:pPr marL="0" indent="0">
              <a:buNone/>
            </a:pPr>
            <a:r>
              <a:rPr lang="en-GB" sz="2200" b="1" dirty="0"/>
              <a:t>Allows the legal recognition of local rights to agricultural land</a:t>
            </a:r>
          </a:p>
          <a:p>
            <a:pPr marL="0" indent="0">
              <a:buNone/>
            </a:pPr>
            <a:endParaRPr lang="en-GB" sz="2200" b="1" dirty="0"/>
          </a:p>
          <a:p>
            <a:pPr marL="0" indent="0">
              <a:buNone/>
            </a:pPr>
            <a:r>
              <a:rPr lang="en-GB" sz="2200" b="1" dirty="0"/>
              <a:t>Labelled untitled private land</a:t>
            </a:r>
          </a:p>
          <a:p>
            <a:pPr marL="0" indent="0">
              <a:buNone/>
            </a:pPr>
            <a:endParaRPr lang="en-GB" sz="2200" b="1" dirty="0"/>
          </a:p>
          <a:p>
            <a:pPr marL="0" indent="0">
              <a:buNone/>
            </a:pPr>
            <a:r>
              <a:rPr lang="en-US" sz="2200" b="1" dirty="0"/>
              <a:t>Based on the principle of presumed private ownership (which replaces the principle of presumed State ownership)</a:t>
            </a:r>
            <a:endParaRPr lang="en-GB" sz="2200" b="1" dirty="0"/>
          </a:p>
          <a:p>
            <a:pPr marL="0" indent="0">
              <a:buNone/>
            </a:pPr>
            <a:endParaRPr lang="fr-FR" sz="2200" b="1" dirty="0"/>
          </a:p>
          <a:p>
            <a:pPr marL="0" indent="0">
              <a:buNone/>
            </a:pPr>
            <a:r>
              <a:rPr lang="fr-FR" sz="2200" b="1" dirty="0" err="1"/>
              <a:t>Gives</a:t>
            </a:r>
            <a:r>
              <a:rPr lang="fr-FR" sz="2200" b="1" dirty="0"/>
              <a:t> a first </a:t>
            </a:r>
            <a:r>
              <a:rPr lang="fr-FR" sz="2200" b="1" dirty="0" err="1"/>
              <a:t>level</a:t>
            </a:r>
            <a:r>
              <a:rPr lang="fr-FR" sz="2200" b="1" dirty="0"/>
              <a:t> of </a:t>
            </a:r>
            <a:r>
              <a:rPr lang="fr-FR" sz="2200" b="1" dirty="0" err="1"/>
              <a:t>legal</a:t>
            </a:r>
            <a:r>
              <a:rPr lang="fr-FR" sz="2200" b="1" dirty="0"/>
              <a:t> protection </a:t>
            </a:r>
            <a:r>
              <a:rPr lang="fr-FR" sz="2200" b="1" dirty="0" err="1"/>
              <a:t>even</a:t>
            </a:r>
            <a:r>
              <a:rPr lang="fr-FR" sz="2200" b="1" dirty="0"/>
              <a:t> </a:t>
            </a:r>
            <a:r>
              <a:rPr lang="fr-FR" sz="2200" b="1" dirty="0" err="1"/>
              <a:t>without</a:t>
            </a:r>
            <a:r>
              <a:rPr lang="fr-FR" sz="2200" b="1" dirty="0"/>
              <a:t> </a:t>
            </a:r>
            <a:r>
              <a:rPr lang="fr-FR" sz="2200" b="1" dirty="0" err="1"/>
              <a:t>any</a:t>
            </a:r>
            <a:r>
              <a:rPr lang="fr-FR" sz="2200" b="1" dirty="0"/>
              <a:t> </a:t>
            </a:r>
            <a:r>
              <a:rPr lang="fr-FR" sz="2200" b="1" dirty="0" err="1"/>
              <a:t>formal</a:t>
            </a:r>
            <a:r>
              <a:rPr lang="fr-FR" sz="2200" b="1" dirty="0"/>
              <a:t> documents</a:t>
            </a:r>
          </a:p>
          <a:p>
            <a:pPr marL="0" indent="0">
              <a:buNone/>
            </a:pPr>
            <a:endParaRPr lang="fr-FR" dirty="0"/>
          </a:p>
        </p:txBody>
      </p:sp>
      <p:pic>
        <p:nvPicPr>
          <p:cNvPr id="7" name="Image 6" descr="C:\Users\Aina\Documents\Aina\AUTRE\OF\sary_of\shooting_of\IMG_1446.JPG">
            <a:extLst>
              <a:ext uri="{FF2B5EF4-FFF2-40B4-BE49-F238E27FC236}">
                <a16:creationId xmlns:a16="http://schemas.microsoft.com/office/drawing/2014/main" id="{F2AC8E25-50EB-4DBA-B33C-71022661DE2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0478072" y="434182"/>
            <a:ext cx="2144085" cy="1283771"/>
          </a:xfrm>
          <a:prstGeom prst="rect">
            <a:avLst/>
          </a:prstGeom>
          <a:noFill/>
          <a:ln>
            <a:noFill/>
          </a:ln>
        </p:spPr>
      </p:pic>
      <p:pic>
        <p:nvPicPr>
          <p:cNvPr id="8" name="Image 7" descr="C:\Users\Aina\Documents\Aina\AUTRE\OF\sary_of\shooting_of\IMG_1595.JPG">
            <a:extLst>
              <a:ext uri="{FF2B5EF4-FFF2-40B4-BE49-F238E27FC236}">
                <a16:creationId xmlns:a16="http://schemas.microsoft.com/office/drawing/2014/main" id="{6C1690ED-046A-4925-B5A9-FD7CEB309FDC}"/>
              </a:ext>
            </a:extLst>
          </p:cNvPr>
          <p:cNvPicPr/>
          <p:nvPr/>
        </p:nvPicPr>
        <p:blipFill rotWithShape="1">
          <a:blip r:embed="rId4" cstate="print">
            <a:extLst>
              <a:ext uri="{28A0092B-C50C-407E-A947-70E740481C1C}">
                <a14:useLocalDpi xmlns:a14="http://schemas.microsoft.com/office/drawing/2010/main" val="0"/>
              </a:ext>
            </a:extLst>
          </a:blip>
          <a:srcRect l="22921" t="28090" r="42472"/>
          <a:stretch/>
        </p:blipFill>
        <p:spPr bwMode="auto">
          <a:xfrm>
            <a:off x="10908229" y="4545970"/>
            <a:ext cx="1283772" cy="2312030"/>
          </a:xfrm>
          <a:prstGeom prst="rect">
            <a:avLst/>
          </a:prstGeom>
          <a:noFill/>
          <a:ln>
            <a:noFill/>
          </a:ln>
          <a:extLst>
            <a:ext uri="{53640926-AAD7-44D8-BBD7-CCE9431645EC}">
              <a14:shadowObscured xmlns:a14="http://schemas.microsoft.com/office/drawing/2010/main"/>
            </a:ext>
          </a:extLst>
        </p:spPr>
      </p:pic>
      <p:pic>
        <p:nvPicPr>
          <p:cNvPr id="9" name="Image 8" descr="C:\Users\Aina\Documents\Aina\AUTRE\OF\sary_of\shooting_of\IMG_1442.JPG">
            <a:extLst>
              <a:ext uri="{FF2B5EF4-FFF2-40B4-BE49-F238E27FC236}">
                <a16:creationId xmlns:a16="http://schemas.microsoft.com/office/drawing/2014/main" id="{E7F760A7-6240-4359-9D81-3B21D8ED8F3A}"/>
              </a:ext>
            </a:extLst>
          </p:cNvPr>
          <p:cNvPicPr/>
          <p:nvPr/>
        </p:nvPicPr>
        <p:blipFill rotWithShape="1">
          <a:blip r:embed="rId5" cstate="print">
            <a:extLst>
              <a:ext uri="{28A0092B-C50C-407E-A947-70E740481C1C}">
                <a14:useLocalDpi xmlns:a14="http://schemas.microsoft.com/office/drawing/2010/main" val="0"/>
              </a:ext>
            </a:extLst>
          </a:blip>
          <a:srcRect l="38502" r="4935"/>
          <a:stretch/>
        </p:blipFill>
        <p:spPr bwMode="auto">
          <a:xfrm>
            <a:off x="10908229" y="2148110"/>
            <a:ext cx="1283771" cy="2397860"/>
          </a:xfrm>
          <a:prstGeom prst="rect">
            <a:avLst/>
          </a:prstGeom>
          <a:noFill/>
          <a:ln>
            <a:noFill/>
          </a:ln>
          <a:extLst>
            <a:ext uri="{53640926-AAD7-44D8-BBD7-CCE9431645EC}">
              <a14:shadowObscured xmlns:a14="http://schemas.microsoft.com/office/drawing/2010/main"/>
            </a:ext>
          </a:extLst>
        </p:spPr>
      </p:pic>
      <p:sp>
        <p:nvSpPr>
          <p:cNvPr id="10" name="Titre 9">
            <a:extLst>
              <a:ext uri="{FF2B5EF4-FFF2-40B4-BE49-F238E27FC236}">
                <a16:creationId xmlns:a16="http://schemas.microsoft.com/office/drawing/2014/main" id="{3B7BAD06-D4EB-41DD-BAB0-758E22610D1C}"/>
              </a:ext>
            </a:extLst>
          </p:cNvPr>
          <p:cNvSpPr>
            <a:spLocks noGrp="1"/>
          </p:cNvSpPr>
          <p:nvPr>
            <p:ph type="title"/>
          </p:nvPr>
        </p:nvSpPr>
        <p:spPr>
          <a:xfrm>
            <a:off x="815092" y="1367907"/>
            <a:ext cx="7039694" cy="1143000"/>
          </a:xfrm>
        </p:spPr>
        <p:txBody>
          <a:bodyPr>
            <a:normAutofit/>
          </a:bodyPr>
          <a:lstStyle/>
          <a:p>
            <a:pPr algn="l"/>
            <a:r>
              <a:rPr lang="en-GB" sz="3200" b="1" dirty="0">
                <a:solidFill>
                  <a:srgbClr val="0070C0"/>
                </a:solidFill>
              </a:rPr>
              <a:t>1rst innovation : A new legal category</a:t>
            </a:r>
            <a:endParaRPr lang="fr-FR" sz="3200" dirty="0">
              <a:solidFill>
                <a:srgbClr val="0070C0"/>
              </a:solidFill>
            </a:endParaRPr>
          </a:p>
        </p:txBody>
      </p:sp>
      <p:sp>
        <p:nvSpPr>
          <p:cNvPr id="11" name="Titre 1">
            <a:extLst>
              <a:ext uri="{FF2B5EF4-FFF2-40B4-BE49-F238E27FC236}">
                <a16:creationId xmlns:a16="http://schemas.microsoft.com/office/drawing/2014/main" id="{ABED2A01-4521-4B32-9261-1F5290501D50}"/>
              </a:ext>
            </a:extLst>
          </p:cNvPr>
          <p:cNvSpPr txBox="1">
            <a:spLocks/>
          </p:cNvSpPr>
          <p:nvPr/>
        </p:nvSpPr>
        <p:spPr>
          <a:xfrm>
            <a:off x="851317" y="858175"/>
            <a:ext cx="10056912" cy="435784"/>
          </a:xfrm>
          <a:prstGeom prst="rect">
            <a:avLst/>
          </a:prstGeom>
          <a:solidFill>
            <a:schemeClr val="bg1"/>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dirty="0">
                <a:solidFill>
                  <a:srgbClr val="0070C0"/>
                </a:solidFill>
              </a:rPr>
              <a:t>In 2005, a land reform based on 3 major innovations</a:t>
            </a:r>
            <a:br>
              <a:rPr lang="en-US" sz="12800" b="1" dirty="0">
                <a:solidFill>
                  <a:srgbClr val="0070C0"/>
                </a:solidFill>
              </a:rPr>
            </a:br>
            <a:br>
              <a:rPr lang="en-GB" sz="12800" b="1" dirty="0">
                <a:solidFill>
                  <a:srgbClr val="0070C0"/>
                </a:solidFill>
              </a:rPr>
            </a:br>
            <a:br>
              <a:rPr lang="fr-FR" b="1" dirty="0"/>
            </a:br>
            <a:endParaRPr lang="fr-FR" dirty="0"/>
          </a:p>
        </p:txBody>
      </p:sp>
    </p:spTree>
    <p:extLst>
      <p:ext uri="{BB962C8B-B14F-4D97-AF65-F5344CB8AC3E}">
        <p14:creationId xmlns:p14="http://schemas.microsoft.com/office/powerpoint/2010/main" val="32373881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1782</Words>
  <Application>Microsoft Office PowerPoint</Application>
  <PresentationFormat>Grand écran</PresentationFormat>
  <Paragraphs>183</Paragraphs>
  <Slides>25</Slides>
  <Notes>12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vt:i4>
      </vt:variant>
    </vt:vector>
  </HeadingPairs>
  <TitlesOfParts>
    <vt:vector size="30" baseType="lpstr">
      <vt:lpstr>Arial</vt:lpstr>
      <vt:lpstr>Calibri</vt:lpstr>
      <vt:lpstr>Symbol</vt:lpstr>
      <vt:lpstr>Times New Roman</vt:lpstr>
      <vt:lpstr>Thème Office</vt:lpstr>
      <vt:lpstr>Présentation PowerPoint</vt:lpstr>
      <vt:lpstr>1. Context &amp; Research question</vt:lpstr>
      <vt:lpstr>Madagascar</vt:lpstr>
      <vt:lpstr>The Malagasy land reform, on going since 2005</vt:lpstr>
      <vt:lpstr>What has been achieved after 20 years of reform?</vt:lpstr>
      <vt:lpstr>Methodology and data</vt:lpstr>
      <vt:lpstr>2. The rationales of the 2005 land reform  </vt:lpstr>
      <vt:lpstr>Prior to 2005  </vt:lpstr>
      <vt:lpstr>1rst innovation : A new legal category</vt:lpstr>
      <vt:lpstr>2nd innovation : communal land offices    </vt:lpstr>
      <vt:lpstr>3rd innovation : land certificate</vt:lpstr>
      <vt:lpstr>3. Implementation at national level </vt:lpstr>
      <vt:lpstr>Présentation PowerPoint</vt:lpstr>
      <vt:lpstr>Présentation PowerPoint</vt:lpstr>
      <vt:lpstr>4. The effects of CERTIFICATION at household level  </vt:lpstr>
      <vt:lpstr>Certification is not yet massive, but more inclusive than title registration</vt:lpstr>
      <vt:lpstr>Présentation PowerPoint</vt:lpstr>
      <vt:lpstr>Présentation PowerPoint</vt:lpstr>
      <vt:lpstr>5. Difficulties encountered in decentralizing land management </vt:lpstr>
      <vt:lpstr>Présentation PowerPoint</vt:lpstr>
      <vt:lpstr>Présentation PowerPoint</vt:lpstr>
      <vt:lpstr>6. Policy implications: challenges and prospects   </vt:lpstr>
      <vt:lpstr>Improving certification processes </vt:lpstr>
      <vt:lpstr>Sustaining and strengthening the decentralization of land management</vt:lpstr>
      <vt:lpstr>Social and political ownership of reform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Takayo Fredericks</dc:creator>
  <cp:lastModifiedBy>Perrine BURNOD</cp:lastModifiedBy>
  <cp:revision>37</cp:revision>
  <dcterms:created xsi:type="dcterms:W3CDTF">2024-01-02T20:56:27Z</dcterms:created>
  <dcterms:modified xsi:type="dcterms:W3CDTF">2024-05-15T12:17:04Z</dcterms:modified>
</cp:coreProperties>
</file>