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handoutMasterIdLst>
    <p:handoutMasterId r:id="rId18"/>
  </p:handoutMasterIdLst>
  <p:sldIdLst>
    <p:sldId id="279" r:id="rId2"/>
    <p:sldId id="301" r:id="rId3"/>
    <p:sldId id="319" r:id="rId4"/>
    <p:sldId id="317" r:id="rId5"/>
    <p:sldId id="318" r:id="rId6"/>
    <p:sldId id="322" r:id="rId7"/>
    <p:sldId id="329" r:id="rId8"/>
    <p:sldId id="321" r:id="rId9"/>
    <p:sldId id="326" r:id="rId10"/>
    <p:sldId id="330" r:id="rId11"/>
    <p:sldId id="323" r:id="rId12"/>
    <p:sldId id="324" r:id="rId13"/>
    <p:sldId id="328" r:id="rId14"/>
    <p:sldId id="327" r:id="rId15"/>
    <p:sldId id="325" r:id="rId16"/>
  </p:sldIdLst>
  <p:sldSz cx="9144000" cy="6858000" type="screen4x3"/>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avigne" initials="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0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62" y="-8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2-19T15:06:19.825" idx="2">
    <p:pos x="3817" y="524"/>
    <p:text>le travail</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2-19T15:10:46.376" idx="3">
    <p:pos x="5373" y="2003"/>
    <p:text>on est trop" PFR ou PLOF" dans cette diapo, par rapport au fait d'ouvrir la réflexion sur les approches de type gouvernance.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2-19T15:14:43.894" idx="4">
    <p:pos x="5622" y="3714"/>
    <p:text>est-ce qu'on ne mettrait pas ça en 4 ? (idem dans le résumé)</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18ABC9F5-AAF0-40E1-87C8-817E96654800}" type="datetimeFigureOut">
              <a:rPr lang="fr-FR" smtClean="0"/>
              <a:pPr/>
              <a:t>23/02/2015</a:t>
            </a:fld>
            <a:endParaRPr lang="fr-FR"/>
          </a:p>
        </p:txBody>
      </p:sp>
      <p:sp>
        <p:nvSpPr>
          <p:cNvPr id="4" name="Espace réservé du pied de page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210C0385-69C1-4616-A782-4BE090C3867B}" type="slidenum">
              <a:rPr lang="fr-FR" smtClean="0"/>
              <a:pPr/>
              <a:t>‹N°›</a:t>
            </a:fld>
            <a:endParaRPr lang="fr-FR"/>
          </a:p>
        </p:txBody>
      </p:sp>
    </p:spTree>
    <p:extLst>
      <p:ext uri="{BB962C8B-B14F-4D97-AF65-F5344CB8AC3E}">
        <p14:creationId xmlns:p14="http://schemas.microsoft.com/office/powerpoint/2010/main" val="312540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3F72163F-9BC7-4EA4-BFE5-88681F44347A}" type="datetimeFigureOut">
              <a:rPr lang="fr-FR" smtClean="0"/>
              <a:pPr/>
              <a:t>23/02/2015</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fr-FR"/>
          </a:p>
        </p:txBody>
      </p:sp>
      <p:sp>
        <p:nvSpPr>
          <p:cNvPr id="5" name="Espace réservé des commentaires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D4ED432F-6EAE-4075-9AD3-27F6E132B812}" type="slidenum">
              <a:rPr lang="fr-FR" smtClean="0"/>
              <a:pPr/>
              <a:t>‹N°›</a:t>
            </a:fld>
            <a:endParaRPr lang="fr-FR"/>
          </a:p>
        </p:txBody>
      </p:sp>
    </p:spTree>
    <p:extLst>
      <p:ext uri="{BB962C8B-B14F-4D97-AF65-F5344CB8AC3E}">
        <p14:creationId xmlns:p14="http://schemas.microsoft.com/office/powerpoint/2010/main" val="31102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CD451941-5042-4D97-BC0B-5DA44D1B4A75}" type="datetime1">
              <a:rPr lang="fr-FR" smtClean="0">
                <a:solidFill>
                  <a:prstClr val="black">
                    <a:tint val="75000"/>
                  </a:prstClr>
                </a:solidFill>
              </a:rPr>
              <a:pPr/>
              <a:t>23/02/2015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15" name="Image 14" descr="fond1.png"/>
          <p:cNvPicPr>
            <a:picLocks noChangeAspect="1"/>
          </p:cNvPicPr>
          <p:nvPr userDrawn="1"/>
        </p:nvPicPr>
        <p:blipFill>
          <a:blip r:embed="rId2" cstate="print"/>
          <a:stretch>
            <a:fillRect/>
          </a:stretch>
        </p:blipFill>
        <p:spPr>
          <a:xfrm>
            <a:off x="-239924" y="476672"/>
            <a:ext cx="9505056" cy="7128792"/>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63078" y="6045654"/>
            <a:ext cx="7380922" cy="78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7256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55F8E9-7D65-433F-832A-8293661B5DA2}" type="datetime1">
              <a:rPr lang="fr-FR" smtClean="0">
                <a:solidFill>
                  <a:prstClr val="black">
                    <a:tint val="75000"/>
                  </a:prstClr>
                </a:solidFill>
              </a:rPr>
              <a:pPr/>
              <a:t>23/02/2015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7" name="Image 6"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287678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992B47-EA1F-4690-A4FD-1DFBBCD94DBD}" type="datetime1">
              <a:rPr lang="fr-FR" smtClean="0">
                <a:solidFill>
                  <a:prstClr val="black">
                    <a:tint val="75000"/>
                  </a:prstClr>
                </a:solidFill>
              </a:rPr>
              <a:pPr/>
              <a:t>23/02/2015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7" name="Image 6"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99463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4F26CF-0EA5-44B9-BF74-53A0879EF7AA}" type="datetime1">
              <a:rPr lang="fr-FR" smtClean="0">
                <a:solidFill>
                  <a:prstClr val="black">
                    <a:tint val="75000"/>
                  </a:prstClr>
                </a:solidFill>
              </a:rPr>
              <a:pPr/>
              <a:t>23/02/2015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7" name="Image 6" descr="fond1.png"/>
          <p:cNvPicPr>
            <a:picLocks noChangeAspect="1"/>
          </p:cNvPicPr>
          <p:nvPr userDrawn="1"/>
        </p:nvPicPr>
        <p:blipFill>
          <a:blip r:embed="rId2" cstate="print"/>
          <a:stretch>
            <a:fillRect/>
          </a:stretch>
        </p:blipFill>
        <p:spPr>
          <a:xfrm>
            <a:off x="-396552" y="692696"/>
            <a:ext cx="9505056" cy="7128792"/>
          </a:xfrm>
          <a:prstGeom prst="rect">
            <a:avLst/>
          </a:prstGeom>
        </p:spPr>
      </p:pic>
      <p:pic>
        <p:nvPicPr>
          <p:cNvPr id="10" name="Image 9" descr="côté_format-paysage.png"/>
          <p:cNvPicPr>
            <a:picLocks noChangeAspect="1"/>
          </p:cNvPicPr>
          <p:nvPr userDrawn="1"/>
        </p:nvPicPr>
        <p:blipFill>
          <a:blip r:embed="rId3" cstate="print"/>
          <a:stretch>
            <a:fillRect/>
          </a:stretch>
        </p:blipFill>
        <p:spPr>
          <a:xfrm>
            <a:off x="-36512" y="-27384"/>
            <a:ext cx="141594" cy="6885384"/>
          </a:xfrm>
          <a:prstGeom prst="rect">
            <a:avLst/>
          </a:prstGeom>
        </p:spPr>
      </p:pic>
      <p:pic>
        <p:nvPicPr>
          <p:cNvPr id="11" name="Image 10" descr="côté_format-portrait.png"/>
          <p:cNvPicPr>
            <a:picLocks noChangeAspect="1"/>
          </p:cNvPicPr>
          <p:nvPr userDrawn="1"/>
        </p:nvPicPr>
        <p:blipFill>
          <a:blip r:embed="rId4" cstate="print"/>
          <a:stretch>
            <a:fillRect/>
          </a:stretch>
        </p:blipFill>
        <p:spPr>
          <a:xfrm flipH="1">
            <a:off x="9066386" y="-44624"/>
            <a:ext cx="114126" cy="6902624"/>
          </a:xfrm>
          <a:prstGeom prst="rect">
            <a:avLst/>
          </a:prstGeom>
        </p:spPr>
      </p:pic>
    </p:spTree>
    <p:extLst>
      <p:ext uri="{BB962C8B-B14F-4D97-AF65-F5344CB8AC3E}">
        <p14:creationId xmlns:p14="http://schemas.microsoft.com/office/powerpoint/2010/main" val="22878727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C6D775A-A1C4-4D75-B3D6-A968432CBB16}" type="datetime1">
              <a:rPr lang="fr-FR" smtClean="0">
                <a:solidFill>
                  <a:prstClr val="black">
                    <a:tint val="75000"/>
                  </a:prstClr>
                </a:solidFill>
              </a:rPr>
              <a:pPr/>
              <a:t>23/02/2015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7" name="Image 6" descr="fond1.png"/>
          <p:cNvPicPr>
            <a:picLocks noChangeAspect="1"/>
          </p:cNvPicPr>
          <p:nvPr userDrawn="1"/>
        </p:nvPicPr>
        <p:blipFill>
          <a:blip r:embed="rId2" cstate="print"/>
          <a:stretch>
            <a:fillRect/>
          </a:stretch>
        </p:blipFill>
        <p:spPr>
          <a:xfrm>
            <a:off x="-361056" y="692696"/>
            <a:ext cx="9505056" cy="7128792"/>
          </a:xfrm>
          <a:prstGeom prst="rect">
            <a:avLst/>
          </a:prstGeom>
        </p:spPr>
      </p:pic>
      <p:pic>
        <p:nvPicPr>
          <p:cNvPr id="8" name="Image 7" descr="côté_format-paysage.png"/>
          <p:cNvPicPr>
            <a:picLocks noChangeAspect="1"/>
          </p:cNvPicPr>
          <p:nvPr userDrawn="1"/>
        </p:nvPicPr>
        <p:blipFill>
          <a:blip r:embed="rId3" cstate="print"/>
          <a:stretch>
            <a:fillRect/>
          </a:stretch>
        </p:blipFill>
        <p:spPr>
          <a:xfrm>
            <a:off x="-36512" y="27384"/>
            <a:ext cx="141031" cy="6858000"/>
          </a:xfrm>
          <a:prstGeom prst="rect">
            <a:avLst/>
          </a:prstGeom>
        </p:spPr>
      </p:pic>
      <p:pic>
        <p:nvPicPr>
          <p:cNvPr id="10" name="Image 9" descr="côté_format-portrait.png"/>
          <p:cNvPicPr>
            <a:picLocks noChangeAspect="1"/>
          </p:cNvPicPr>
          <p:nvPr userDrawn="1"/>
        </p:nvPicPr>
        <p:blipFill>
          <a:blip r:embed="rId4" cstate="print"/>
          <a:stretch>
            <a:fillRect/>
          </a:stretch>
        </p:blipFill>
        <p:spPr>
          <a:xfrm>
            <a:off x="9030612" y="-44624"/>
            <a:ext cx="113388" cy="6858000"/>
          </a:xfrm>
          <a:prstGeom prst="rect">
            <a:avLst/>
          </a:prstGeom>
        </p:spPr>
      </p:pic>
    </p:spTree>
    <p:extLst>
      <p:ext uri="{BB962C8B-B14F-4D97-AF65-F5344CB8AC3E}">
        <p14:creationId xmlns:p14="http://schemas.microsoft.com/office/powerpoint/2010/main" val="17493717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88D6329-5819-47DC-9506-516BE2F37EB1}" type="datetime1">
              <a:rPr lang="fr-FR" smtClean="0">
                <a:solidFill>
                  <a:prstClr val="black">
                    <a:tint val="75000"/>
                  </a:prstClr>
                </a:solidFill>
              </a:rPr>
              <a:pPr/>
              <a:t>23/02/2015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8" name="Image 7"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292944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1A7D92-9DCD-4923-AB93-5EDE4A03983F}" type="datetime1">
              <a:rPr lang="fr-FR" smtClean="0">
                <a:solidFill>
                  <a:prstClr val="black">
                    <a:tint val="75000"/>
                  </a:prstClr>
                </a:solidFill>
              </a:rPr>
              <a:pPr/>
              <a:t>23/02/2015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10" name="Image 9"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182550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8A1DCDC-55E0-45B1-8949-DD952AF2B691}" type="datetime1">
              <a:rPr lang="fr-FR" smtClean="0">
                <a:solidFill>
                  <a:prstClr val="black">
                    <a:tint val="75000"/>
                  </a:prstClr>
                </a:solidFill>
              </a:rPr>
              <a:pPr/>
              <a:t>23/02/2015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6" name="Image 5"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148017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1C5A3A-F54C-481D-A71E-C32C96376EA9}" type="datetime1">
              <a:rPr lang="fr-FR" smtClean="0">
                <a:solidFill>
                  <a:prstClr val="black">
                    <a:tint val="75000"/>
                  </a:prstClr>
                </a:solidFill>
              </a:rPr>
              <a:pPr/>
              <a:t>23/02/2015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5" name="Image 4"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174523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B51338-130C-4259-8D71-663DC12970C6}" type="datetime1">
              <a:rPr lang="fr-FR" smtClean="0">
                <a:solidFill>
                  <a:prstClr val="black">
                    <a:tint val="75000"/>
                  </a:prstClr>
                </a:solidFill>
              </a:rPr>
              <a:pPr/>
              <a:t>23/02/2015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8" name="Image 7"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125490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4FE4FD-8DF3-43F8-9493-A0A6E9EE2771}" type="datetime1">
              <a:rPr lang="fr-FR" smtClean="0">
                <a:solidFill>
                  <a:prstClr val="black">
                    <a:tint val="75000"/>
                  </a:prstClr>
                </a:solidFill>
              </a:rPr>
              <a:pPr/>
              <a:t>23/02/2015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pic>
        <p:nvPicPr>
          <p:cNvPr id="8" name="Image 7" descr="fond1.png"/>
          <p:cNvPicPr>
            <a:picLocks noChangeAspect="1"/>
          </p:cNvPicPr>
          <p:nvPr userDrawn="1"/>
        </p:nvPicPr>
        <p:blipFill>
          <a:blip r:embed="rId2" cstate="print"/>
          <a:stretch>
            <a:fillRect/>
          </a:stretch>
        </p:blipFill>
        <p:spPr>
          <a:xfrm>
            <a:off x="-361056" y="692696"/>
            <a:ext cx="9505056" cy="7128792"/>
          </a:xfrm>
          <a:prstGeom prst="rect">
            <a:avLst/>
          </a:prstGeom>
        </p:spPr>
      </p:pic>
    </p:spTree>
    <p:extLst>
      <p:ext uri="{BB962C8B-B14F-4D97-AF65-F5344CB8AC3E}">
        <p14:creationId xmlns:p14="http://schemas.microsoft.com/office/powerpoint/2010/main" val="214651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119DF-E62A-4F3D-B42E-A32B2E323427}" type="datetime1">
              <a:rPr lang="fr-FR" smtClean="0">
                <a:solidFill>
                  <a:prstClr val="black">
                    <a:tint val="75000"/>
                  </a:prstClr>
                </a:solidFill>
              </a:rPr>
              <a:pPr/>
              <a:t>23/02/2015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8F20D-34C6-4C35-9508-49B5899FFCD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848526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6"/>
            <a:ext cx="7772400" cy="3242791"/>
          </a:xfrm>
        </p:spPr>
        <p:txBody>
          <a:bodyPr>
            <a:normAutofit fontScale="90000"/>
          </a:bodyPr>
          <a:lstStyle/>
          <a:p>
            <a:r>
              <a:rPr lang="fr-FR" dirty="0" smtClean="0"/>
              <a:t/>
            </a:r>
            <a:br>
              <a:rPr lang="fr-FR" dirty="0" smtClean="0"/>
            </a:br>
            <a:r>
              <a:rPr lang="fr-FR" b="1" dirty="0" smtClean="0"/>
              <a:t>La formalisation des droits </a:t>
            </a:r>
            <a:br>
              <a:rPr lang="fr-FR" b="1" dirty="0" smtClean="0"/>
            </a:br>
            <a:r>
              <a:rPr lang="fr-FR" b="1" dirty="0" smtClean="0"/>
              <a:t>sur la terre dans les pays du Sud</a:t>
            </a:r>
            <a:br>
              <a:rPr lang="fr-FR" b="1" dirty="0" smtClean="0"/>
            </a:br>
            <a:r>
              <a:rPr lang="fr-FR" b="1" dirty="0" smtClean="0"/>
              <a:t/>
            </a:r>
            <a:br>
              <a:rPr lang="fr-FR" b="1" dirty="0" smtClean="0"/>
            </a:br>
            <a:r>
              <a:rPr lang="fr-FR" sz="3300" dirty="0" smtClean="0"/>
              <a:t>Dépasser les controverses </a:t>
            </a:r>
            <a:br>
              <a:rPr lang="fr-FR" sz="3300" dirty="0" smtClean="0"/>
            </a:br>
            <a:r>
              <a:rPr lang="fr-FR" sz="3300" dirty="0" smtClean="0"/>
              <a:t>et alimenter les stratégies</a:t>
            </a:r>
            <a:r>
              <a:rPr lang="fr-FR" b="1" dirty="0" smtClean="0"/>
              <a:t/>
            </a:r>
            <a:br>
              <a:rPr lang="fr-FR" b="1" dirty="0" smtClean="0"/>
            </a:br>
            <a:r>
              <a:rPr lang="fr-FR" dirty="0" smtClean="0"/>
              <a:t/>
            </a:r>
            <a:br>
              <a:rPr lang="fr-FR" dirty="0" smtClean="0"/>
            </a:br>
            <a:endParaRPr lang="fr-FR" sz="3900" i="1" dirty="0"/>
          </a:p>
        </p:txBody>
      </p:sp>
      <p:sp>
        <p:nvSpPr>
          <p:cNvPr id="3" name="Sous-titre 2"/>
          <p:cNvSpPr>
            <a:spLocks noGrp="1"/>
          </p:cNvSpPr>
          <p:nvPr>
            <p:ph type="subTitle" idx="1"/>
          </p:nvPr>
        </p:nvSpPr>
        <p:spPr>
          <a:xfrm>
            <a:off x="955576" y="4653136"/>
            <a:ext cx="7232848" cy="1752600"/>
          </a:xfrm>
        </p:spPr>
        <p:txBody>
          <a:bodyPr/>
          <a:lstStyle/>
          <a:p>
            <a:r>
              <a:rPr lang="fr-FR" b="1" dirty="0" smtClean="0"/>
              <a:t> </a:t>
            </a:r>
            <a:endParaRPr lang="fr-FR"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356732"/>
          </a:xfrm>
          <a:prstGeom prst="rect">
            <a:avLst/>
          </a:prstGeom>
        </p:spPr>
      </p:pic>
    </p:spTree>
    <p:extLst>
      <p:ext uri="{BB962C8B-B14F-4D97-AF65-F5344CB8AC3E}">
        <p14:creationId xmlns:p14="http://schemas.microsoft.com/office/powerpoint/2010/main" val="260254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FR" sz="2800" b="1" i="1" kern="1200" dirty="0">
                <a:solidFill>
                  <a:schemeClr val="tx1"/>
                </a:solidFill>
              </a:rPr>
              <a:t>La formalisation des droits </a:t>
            </a:r>
            <a:r>
              <a:rPr lang="fr-FR" sz="2800" b="1" i="1" kern="1200" dirty="0" smtClean="0">
                <a:solidFill>
                  <a:schemeClr val="tx1"/>
                </a:solidFill>
              </a:rPr>
              <a:t>est un choix politique fort </a:t>
            </a:r>
            <a:r>
              <a:rPr lang="fr-FR" sz="2800" b="1" i="1" dirty="0" smtClean="0"/>
              <a:t/>
            </a:r>
            <a:br>
              <a:rPr lang="fr-FR" sz="2800" b="1" i="1" dirty="0" smtClean="0"/>
            </a:br>
            <a:endParaRPr lang="fr-FR" dirty="0"/>
          </a:p>
        </p:txBody>
      </p:sp>
      <p:sp>
        <p:nvSpPr>
          <p:cNvPr id="3" name="Espace réservé du contenu 2"/>
          <p:cNvSpPr>
            <a:spLocks noGrp="1"/>
          </p:cNvSpPr>
          <p:nvPr>
            <p:ph idx="1"/>
          </p:nvPr>
        </p:nvSpPr>
        <p:spPr>
          <a:xfrm>
            <a:off x="457200" y="1340768"/>
            <a:ext cx="8229600" cy="5112568"/>
          </a:xfrm>
        </p:spPr>
        <p:txBody>
          <a:bodyPr>
            <a:normAutofit/>
          </a:bodyPr>
          <a:lstStyle/>
          <a:p>
            <a:r>
              <a:rPr lang="fr-FR" sz="2000" dirty="0" smtClean="0"/>
              <a:t>Formaliser les droits fonciers, c’est </a:t>
            </a:r>
            <a:r>
              <a:rPr lang="fr-FR" sz="2000" b="1" dirty="0" smtClean="0"/>
              <a:t>transformer les rapports entre l’Etat, les communautés locales, les individus </a:t>
            </a:r>
          </a:p>
          <a:p>
            <a:pPr lvl="2"/>
            <a:r>
              <a:rPr lang="fr-FR" sz="1800" dirty="0" smtClean="0"/>
              <a:t>Quel devenir des sociétés pastorales ou </a:t>
            </a:r>
            <a:r>
              <a:rPr lang="fr-FR" sz="1800" dirty="0" err="1" smtClean="0"/>
              <a:t>extractivistes</a:t>
            </a:r>
            <a:r>
              <a:rPr lang="fr-FR" sz="1800" dirty="0" smtClean="0"/>
              <a:t> ?</a:t>
            </a:r>
          </a:p>
          <a:p>
            <a:pPr lvl="2"/>
            <a:r>
              <a:rPr lang="fr-FR" sz="1800" dirty="0" smtClean="0"/>
              <a:t>Quels rapports entre Etat et pouvoirs locaux ?</a:t>
            </a:r>
          </a:p>
          <a:p>
            <a:pPr lvl="2"/>
            <a:r>
              <a:rPr lang="fr-FR" sz="1800" dirty="0" smtClean="0"/>
              <a:t>Quelles formes de protection sociale si on détruit la terre comme patrimoine familial élargi ?</a:t>
            </a:r>
          </a:p>
          <a:p>
            <a:endParaRPr lang="fr-FR" sz="2000" b="1" dirty="0" smtClean="0"/>
          </a:p>
          <a:p>
            <a:r>
              <a:rPr lang="fr-FR" sz="2000" b="1" dirty="0" smtClean="0"/>
              <a:t>Le retour en force des politiques </a:t>
            </a:r>
            <a:r>
              <a:rPr lang="fr-FR" sz="2000" dirty="0" smtClean="0"/>
              <a:t>standard malgré les doutes des années 1990 : des liens avec l’accroissement des accaparements fonciers nationaux et internationaux ?</a:t>
            </a:r>
          </a:p>
          <a:p>
            <a:endParaRPr lang="fr-FR" sz="2000" dirty="0" smtClean="0"/>
          </a:p>
          <a:p>
            <a:r>
              <a:rPr lang="fr-FR" sz="2000" dirty="0" smtClean="0"/>
              <a:t>S’engager dans une politique de formalisation des droits fonciers et en choisir les modalités, est </a:t>
            </a:r>
            <a:r>
              <a:rPr lang="fr-FR" sz="2000" b="1" dirty="0" smtClean="0"/>
              <a:t>un choix politique fort dont la pertinence dépend des contextes et des choix de société</a:t>
            </a:r>
            <a:r>
              <a:rPr lang="fr-FR" sz="2000" dirty="0" smtClean="0"/>
              <a:t>, et demande à faire l’objet d’un large débat public.</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38138"/>
          </a:xfrm>
        </p:spPr>
        <p:txBody>
          <a:bodyPr>
            <a:normAutofit/>
          </a:bodyPr>
          <a:lstStyle/>
          <a:p>
            <a:r>
              <a:rPr lang="fr-FR" b="1" dirty="0" smtClean="0"/>
              <a:t>6 éléments clés à réunir</a:t>
            </a:r>
            <a:endParaRPr lang="fr-FR" b="1" dirty="0"/>
          </a:p>
        </p:txBody>
      </p:sp>
      <p:sp>
        <p:nvSpPr>
          <p:cNvPr id="3" name="Espace réservé du contenu 2"/>
          <p:cNvSpPr>
            <a:spLocks noGrp="1"/>
          </p:cNvSpPr>
          <p:nvPr>
            <p:ph idx="1"/>
          </p:nvPr>
        </p:nvSpPr>
        <p:spPr>
          <a:xfrm>
            <a:off x="395536" y="1484784"/>
            <a:ext cx="8640960" cy="5373216"/>
          </a:xfrm>
        </p:spPr>
        <p:txBody>
          <a:bodyPr>
            <a:normAutofit fontScale="92500" lnSpcReduction="20000"/>
          </a:bodyPr>
          <a:lstStyle/>
          <a:p>
            <a:pPr marL="457200" lvl="1" indent="-457200">
              <a:lnSpc>
                <a:spcPct val="90000"/>
              </a:lnSpc>
              <a:buFont typeface="+mj-lt"/>
              <a:buAutoNum type="arabicPeriod"/>
            </a:pPr>
            <a:r>
              <a:rPr lang="fr-FR" sz="2000" b="1" dirty="0" smtClean="0"/>
              <a:t>Réconcilier légalité </a:t>
            </a:r>
            <a:r>
              <a:rPr lang="fr-FR" sz="2000" b="1" dirty="0"/>
              <a:t>et légitimité </a:t>
            </a:r>
            <a:r>
              <a:rPr lang="fr-FR" sz="2000" dirty="0"/>
              <a:t>par une reconnaissance, claire et inscrite dans la loi, des droits existants et constatés, quelle que soit leur origine (coutumière ou étatique) ou leur nature (individuel ou collectif, temporaire ou définitif</a:t>
            </a:r>
            <a:r>
              <a:rPr lang="fr-FR" sz="2000" dirty="0" smtClean="0"/>
              <a:t>)</a:t>
            </a:r>
            <a:endParaRPr lang="fr-FR" sz="2000" dirty="0"/>
          </a:p>
          <a:p>
            <a:pPr marL="457200" lvl="1" indent="-457200">
              <a:lnSpc>
                <a:spcPct val="90000"/>
              </a:lnSpc>
              <a:buFont typeface="+mj-lt"/>
              <a:buAutoNum type="arabicPeriod"/>
            </a:pPr>
            <a:endParaRPr lang="fr-FR" sz="2000" b="1" dirty="0" smtClean="0"/>
          </a:p>
          <a:p>
            <a:pPr marL="457200" lvl="1" indent="-457200">
              <a:lnSpc>
                <a:spcPct val="90000"/>
              </a:lnSpc>
              <a:buFont typeface="+mj-lt"/>
              <a:buAutoNum type="arabicPeriod"/>
            </a:pPr>
            <a:r>
              <a:rPr lang="fr-FR" sz="2000" b="1" dirty="0" smtClean="0"/>
              <a:t>Susciter des débats </a:t>
            </a:r>
            <a:r>
              <a:rPr lang="fr-FR" sz="2000" b="1" dirty="0"/>
              <a:t>élargis </a:t>
            </a:r>
            <a:r>
              <a:rPr lang="fr-FR" sz="2000" dirty="0"/>
              <a:t>sur les projets de société </a:t>
            </a:r>
            <a:r>
              <a:rPr lang="fr-FR" sz="2000" dirty="0" smtClean="0"/>
              <a:t>que les politiques foncières serviront </a:t>
            </a:r>
            <a:r>
              <a:rPr lang="fr-FR" sz="2000" dirty="0"/>
              <a:t>(et donc qui elles cibleront), sur l’opportunité ou non de formaliser, sur ses modalités de mise en œuvre et les alternatives </a:t>
            </a:r>
            <a:r>
              <a:rPr lang="fr-FR" sz="2000" dirty="0" smtClean="0"/>
              <a:t>possibles</a:t>
            </a:r>
          </a:p>
          <a:p>
            <a:pPr marL="457200" lvl="1" indent="-457200">
              <a:lnSpc>
                <a:spcPct val="90000"/>
              </a:lnSpc>
              <a:buFont typeface="+mj-lt"/>
              <a:buAutoNum type="arabicPeriod"/>
            </a:pPr>
            <a:endParaRPr lang="fr-FR" sz="2000" dirty="0" smtClean="0"/>
          </a:p>
          <a:p>
            <a:pPr marL="457200" lvl="1" indent="-457200">
              <a:lnSpc>
                <a:spcPct val="90000"/>
              </a:lnSpc>
              <a:buFont typeface="+mj-lt"/>
              <a:buAutoNum type="arabicPeriod"/>
            </a:pPr>
            <a:r>
              <a:rPr lang="fr-FR" sz="2000" dirty="0" smtClean="0"/>
              <a:t>Construire un </a:t>
            </a:r>
            <a:r>
              <a:rPr lang="fr-FR" sz="2000" b="1" dirty="0" smtClean="0"/>
              <a:t>consensus entre tous les acteurs concernés </a:t>
            </a:r>
            <a:r>
              <a:rPr lang="fr-FR" sz="2000" dirty="0" smtClean="0"/>
              <a:t>(</a:t>
            </a:r>
            <a:r>
              <a:rPr lang="fr-FR" sz="2000" dirty="0"/>
              <a:t>gouvernement, de la population, de l’administration foncière, des professionnels du </a:t>
            </a:r>
            <a:r>
              <a:rPr lang="fr-FR" sz="2000" dirty="0" smtClean="0"/>
              <a:t>secteur) et l’existence d’une volonté politique de le mettre en œuvre</a:t>
            </a:r>
          </a:p>
          <a:p>
            <a:pPr marL="457200" lvl="1" indent="-457200">
              <a:lnSpc>
                <a:spcPct val="90000"/>
              </a:lnSpc>
              <a:buFont typeface="+mj-lt"/>
              <a:buAutoNum type="arabicPeriod"/>
            </a:pPr>
            <a:endParaRPr lang="fr-FR" sz="2000" b="1" dirty="0" smtClean="0"/>
          </a:p>
          <a:p>
            <a:pPr marL="457200" lvl="1" indent="-457200">
              <a:lnSpc>
                <a:spcPct val="90000"/>
              </a:lnSpc>
              <a:buFont typeface="+mj-lt"/>
              <a:buAutoNum type="arabicPeriod"/>
            </a:pPr>
            <a:r>
              <a:rPr lang="fr-FR" sz="2000" dirty="0" smtClean="0"/>
              <a:t>Définir une</a:t>
            </a:r>
            <a:r>
              <a:rPr lang="fr-FR" sz="2000" b="1" dirty="0" smtClean="0"/>
              <a:t> </a:t>
            </a:r>
            <a:r>
              <a:rPr lang="fr-FR" sz="2000" b="1" dirty="0"/>
              <a:t>stratégie réaliste de mise en œuvre</a:t>
            </a:r>
            <a:r>
              <a:rPr lang="fr-FR" sz="2000" dirty="0"/>
              <a:t>, prenant acte que l’enjeu principal est la construction d’une gouvernance et/ou d’une administration foncière efficace et transparente des </a:t>
            </a:r>
            <a:r>
              <a:rPr lang="fr-FR" sz="2000" dirty="0" smtClean="0"/>
              <a:t>droits</a:t>
            </a:r>
          </a:p>
          <a:p>
            <a:pPr marL="0" lvl="1" indent="0">
              <a:lnSpc>
                <a:spcPct val="90000"/>
              </a:lnSpc>
              <a:buNone/>
            </a:pPr>
            <a:endParaRPr lang="fr-FR" sz="2000" dirty="0" smtClean="0"/>
          </a:p>
          <a:p>
            <a:pPr marL="457200" lvl="1" indent="-457200">
              <a:lnSpc>
                <a:spcPct val="90000"/>
              </a:lnSpc>
              <a:buFont typeface="+mj-lt"/>
              <a:buAutoNum type="arabicPeriod" startAt="5"/>
            </a:pPr>
            <a:r>
              <a:rPr lang="fr-FR" sz="2100" b="1" dirty="0" smtClean="0"/>
              <a:t>Piloter une mise </a:t>
            </a:r>
            <a:r>
              <a:rPr lang="fr-FR" sz="2100" b="1" dirty="0"/>
              <a:t>en œuvre progressive dans la durée </a:t>
            </a:r>
            <a:r>
              <a:rPr lang="fr-FR" sz="2100" dirty="0"/>
              <a:t>qui laisse la place aux apprentissages, aux expérimentations et aux </a:t>
            </a:r>
            <a:r>
              <a:rPr lang="fr-FR" sz="2100" dirty="0" smtClean="0"/>
              <a:t>réajustements</a:t>
            </a:r>
            <a:endParaRPr lang="fr-FR" sz="2100" dirty="0"/>
          </a:p>
          <a:p>
            <a:pPr marL="457200" lvl="1" indent="-457200">
              <a:lnSpc>
                <a:spcPct val="90000"/>
              </a:lnSpc>
              <a:buFont typeface="+mj-lt"/>
              <a:buAutoNum type="arabicPeriod" startAt="5"/>
            </a:pPr>
            <a:endParaRPr lang="fr-FR" sz="2000" dirty="0" smtClean="0"/>
          </a:p>
          <a:p>
            <a:pPr marL="457200" lvl="1" indent="-457200">
              <a:lnSpc>
                <a:spcPct val="90000"/>
              </a:lnSpc>
              <a:buFont typeface="+mj-lt"/>
              <a:buAutoNum type="arabicPeriod" startAt="5"/>
            </a:pPr>
            <a:r>
              <a:rPr lang="fr-FR" sz="2000" dirty="0" smtClean="0"/>
              <a:t>Travailler dès le départ sur la viabilité financière et </a:t>
            </a:r>
            <a:r>
              <a:rPr lang="fr-FR" sz="2000" b="1" dirty="0" smtClean="0"/>
              <a:t>les modalités de financement des services fonciers</a:t>
            </a:r>
          </a:p>
          <a:p>
            <a:pPr marL="457200" lvl="1" indent="-457200">
              <a:lnSpc>
                <a:spcPct val="90000"/>
              </a:lnSpc>
              <a:buFont typeface="+mj-lt"/>
              <a:buAutoNum type="arabicPeriod" startAt="5"/>
            </a:pPr>
            <a:endParaRPr lang="fr-FR" sz="2000" dirty="0"/>
          </a:p>
          <a:p>
            <a:pPr marL="457200" lvl="1" indent="-457200">
              <a:lnSpc>
                <a:spcPct val="90000"/>
              </a:lnSpc>
              <a:buFont typeface="+mj-lt"/>
              <a:buAutoNum type="arabicPeriod" startAt="5"/>
            </a:pPr>
            <a:endParaRPr lang="fr-FR" sz="2000" dirty="0"/>
          </a:p>
          <a:p>
            <a:pPr marL="457200" lvl="1" indent="-457200">
              <a:lnSpc>
                <a:spcPct val="90000"/>
              </a:lnSpc>
              <a:buFont typeface="+mj-lt"/>
              <a:buAutoNum type="arabicPeriod" startAt="5"/>
            </a:pPr>
            <a:endParaRPr lang="fr-FR" sz="1900" dirty="0"/>
          </a:p>
        </p:txBody>
      </p:sp>
    </p:spTree>
    <p:extLst>
      <p:ext uri="{BB962C8B-B14F-4D97-AF65-F5344CB8AC3E}">
        <p14:creationId xmlns:p14="http://schemas.microsoft.com/office/powerpoint/2010/main" val="2006637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b="1" dirty="0" smtClean="0"/>
              <a:t>Quelques pistes pour y parvenir</a:t>
            </a:r>
            <a:endParaRPr lang="fr-FR" b="1" dirty="0"/>
          </a:p>
        </p:txBody>
      </p:sp>
      <p:sp>
        <p:nvSpPr>
          <p:cNvPr id="3" name="Espace réservé du contenu 2"/>
          <p:cNvSpPr>
            <a:spLocks noGrp="1"/>
          </p:cNvSpPr>
          <p:nvPr>
            <p:ph idx="1"/>
          </p:nvPr>
        </p:nvSpPr>
        <p:spPr>
          <a:xfrm>
            <a:off x="107504" y="1024136"/>
            <a:ext cx="8856984" cy="6077272"/>
          </a:xfrm>
        </p:spPr>
        <p:txBody>
          <a:bodyPr>
            <a:normAutofit/>
          </a:bodyPr>
          <a:lstStyle/>
          <a:p>
            <a:endParaRPr lang="fr-FR" altLang="fr-FR" sz="2000" b="1" dirty="0" smtClean="0"/>
          </a:p>
          <a:p>
            <a:r>
              <a:rPr lang="fr-FR" altLang="fr-FR" sz="2000" b="1" dirty="0" smtClean="0"/>
              <a:t>Réduire </a:t>
            </a:r>
            <a:r>
              <a:rPr lang="fr-FR" altLang="fr-FR" sz="2000" b="1" dirty="0"/>
              <a:t>les incohérences juridiques </a:t>
            </a:r>
            <a:r>
              <a:rPr lang="fr-FR" altLang="fr-FR" sz="2000" dirty="0"/>
              <a:t>et de procédures qui produisent de l’insécurité </a:t>
            </a:r>
            <a:r>
              <a:rPr lang="fr-FR" altLang="fr-FR" sz="2000" dirty="0" smtClean="0"/>
              <a:t>foncière.</a:t>
            </a:r>
          </a:p>
          <a:p>
            <a:r>
              <a:rPr lang="fr-FR" sz="2000" b="1" dirty="0" smtClean="0"/>
              <a:t>Promouvoir des débats approfondis </a:t>
            </a:r>
            <a:r>
              <a:rPr lang="fr-FR" sz="2000" dirty="0" smtClean="0"/>
              <a:t>sur l’opportunité de formaliser, alimentés par des analyses empiriques solides, mobilisant les </a:t>
            </a:r>
            <a:r>
              <a:rPr lang="fr-FR" sz="2000" b="1" dirty="0" smtClean="0"/>
              <a:t>différents groupes d’acteurs </a:t>
            </a:r>
            <a:r>
              <a:rPr lang="fr-FR" sz="2000" dirty="0" smtClean="0"/>
              <a:t>concernés</a:t>
            </a:r>
          </a:p>
          <a:p>
            <a:r>
              <a:rPr lang="fr-FR" altLang="fr-FR" sz="2000" b="1" dirty="0" smtClean="0"/>
              <a:t>Permettre aux acteurs de la société civile </a:t>
            </a:r>
            <a:r>
              <a:rPr lang="fr-FR" altLang="fr-FR" sz="2000" dirty="0" smtClean="0"/>
              <a:t>de construire leur position et de pleinement être partie prenante des débats. Appuyer les </a:t>
            </a:r>
            <a:r>
              <a:rPr lang="fr-FR" altLang="fr-FR" sz="2000" b="1" dirty="0" smtClean="0"/>
              <a:t>plateformes </a:t>
            </a:r>
            <a:r>
              <a:rPr lang="fr-FR" altLang="fr-FR" sz="2000" b="1" dirty="0"/>
              <a:t>d’acteurs </a:t>
            </a:r>
            <a:r>
              <a:rPr lang="fr-FR" altLang="fr-FR" sz="2000" dirty="0" smtClean="0"/>
              <a:t>promouvant une réflexion décloisonnée. </a:t>
            </a:r>
          </a:p>
          <a:p>
            <a:r>
              <a:rPr lang="fr-FR" altLang="fr-FR" sz="2000" b="1" dirty="0" smtClean="0"/>
              <a:t>Elargir </a:t>
            </a:r>
            <a:r>
              <a:rPr lang="fr-FR" altLang="fr-FR" sz="2000" b="1" dirty="0"/>
              <a:t>l’offre de sécurisation </a:t>
            </a:r>
            <a:r>
              <a:rPr lang="fr-FR" altLang="fr-FR" sz="2000" dirty="0"/>
              <a:t>pour qu’elle réponde aux besoins des différents usagers et des territoires : formalisation des transactions et droits délégués (petits papiers), formalisation des usages et règles de gestion, </a:t>
            </a:r>
            <a:r>
              <a:rPr lang="fr-FR" altLang="fr-FR" sz="2000" dirty="0" smtClean="0"/>
              <a:t>la fiscalité </a:t>
            </a:r>
            <a:r>
              <a:rPr lang="fr-FR" altLang="fr-FR" sz="2000" dirty="0"/>
              <a:t>comme moyen de financement et de </a:t>
            </a:r>
            <a:r>
              <a:rPr lang="fr-FR" altLang="fr-FR" sz="2000" dirty="0" smtClean="0"/>
              <a:t>sécurisation.</a:t>
            </a:r>
          </a:p>
          <a:p>
            <a:r>
              <a:rPr lang="fr-FR" sz="2000" dirty="0" smtClean="0"/>
              <a:t>Construire </a:t>
            </a:r>
            <a:r>
              <a:rPr lang="fr-FR" sz="2000" b="1" dirty="0"/>
              <a:t>des </a:t>
            </a:r>
            <a:r>
              <a:rPr lang="fr-FR" sz="2000" b="1" dirty="0" smtClean="0"/>
              <a:t>statuts </a:t>
            </a:r>
            <a:r>
              <a:rPr lang="fr-FR" sz="2000" b="1" dirty="0"/>
              <a:t>juridiques </a:t>
            </a:r>
            <a:r>
              <a:rPr lang="fr-FR" sz="2000" b="1" dirty="0" smtClean="0"/>
              <a:t>adaptés </a:t>
            </a:r>
            <a:r>
              <a:rPr lang="fr-FR" sz="2000" b="1" dirty="0"/>
              <a:t>et les </a:t>
            </a:r>
            <a:r>
              <a:rPr lang="fr-FR" sz="2000" b="1" dirty="0" smtClean="0"/>
              <a:t>articuler </a:t>
            </a:r>
            <a:r>
              <a:rPr lang="fr-FR" sz="2000" dirty="0" smtClean="0"/>
              <a:t>dans un cadre légal et administratif cohérent</a:t>
            </a:r>
          </a:p>
          <a:p>
            <a:pPr marL="0" indent="0">
              <a:buNone/>
            </a:pPr>
            <a:endParaRPr lang="fr-FR" altLang="fr-FR" dirty="0" smtClean="0"/>
          </a:p>
          <a:p>
            <a:endParaRPr lang="fr-FR" altLang="fr-FR" dirty="0"/>
          </a:p>
          <a:p>
            <a:endParaRPr lang="fr-FR" dirty="0"/>
          </a:p>
        </p:txBody>
      </p:sp>
    </p:spTree>
    <p:extLst>
      <p:ext uri="{BB962C8B-B14F-4D97-AF65-F5344CB8AC3E}">
        <p14:creationId xmlns:p14="http://schemas.microsoft.com/office/powerpoint/2010/main" val="315604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b="1" dirty="0" smtClean="0"/>
              <a:t>  </a:t>
            </a:r>
            <a:endParaRPr lang="fr-FR" b="1" dirty="0"/>
          </a:p>
        </p:txBody>
      </p:sp>
      <p:sp>
        <p:nvSpPr>
          <p:cNvPr id="3" name="Espace réservé du contenu 2"/>
          <p:cNvSpPr>
            <a:spLocks noGrp="1"/>
          </p:cNvSpPr>
          <p:nvPr>
            <p:ph idx="1"/>
          </p:nvPr>
        </p:nvSpPr>
        <p:spPr>
          <a:xfrm>
            <a:off x="107504" y="1124744"/>
            <a:ext cx="8856984" cy="5544616"/>
          </a:xfrm>
        </p:spPr>
        <p:txBody>
          <a:bodyPr>
            <a:normAutofit/>
          </a:bodyPr>
          <a:lstStyle/>
          <a:p>
            <a:pPr marL="342900" lvl="1" indent="-342900">
              <a:buFont typeface="Arial" pitchFamily="34" charset="0"/>
              <a:buChar char="•"/>
            </a:pPr>
            <a:r>
              <a:rPr lang="fr-FR" sz="2000" dirty="0" smtClean="0"/>
              <a:t>Construire </a:t>
            </a:r>
            <a:r>
              <a:rPr lang="fr-FR" sz="2000" b="1" dirty="0" smtClean="0"/>
              <a:t>des dispositifs de gestion qui s’appuient </a:t>
            </a:r>
            <a:r>
              <a:rPr lang="fr-FR" sz="2000" b="1" dirty="0"/>
              <a:t>sur les niveaux intermédiaires de gouvernance </a:t>
            </a:r>
            <a:r>
              <a:rPr lang="fr-FR" sz="2000" b="1" dirty="0" smtClean="0"/>
              <a:t>(décentralisation) et poser </a:t>
            </a:r>
            <a:r>
              <a:rPr lang="fr-FR" sz="2000" b="1" dirty="0"/>
              <a:t>un principe de subsidiarité </a:t>
            </a:r>
            <a:r>
              <a:rPr lang="fr-FR" sz="2000" dirty="0" smtClean="0"/>
              <a:t>en </a:t>
            </a:r>
            <a:r>
              <a:rPr lang="fr-FR" sz="2000" dirty="0"/>
              <a:t>offrant la possibilité de composer et d’arbitrer avec les différentes instances et autorités existant </a:t>
            </a:r>
            <a:r>
              <a:rPr lang="fr-FR" sz="2000" dirty="0" smtClean="0"/>
              <a:t>localement</a:t>
            </a:r>
          </a:p>
          <a:p>
            <a:pPr marL="0" lvl="1" indent="0">
              <a:buNone/>
            </a:pPr>
            <a:endParaRPr lang="fr-FR" sz="2000" dirty="0" smtClean="0"/>
          </a:p>
          <a:p>
            <a:pPr marL="342900" lvl="1" indent="-342900">
              <a:buFont typeface="Arial" pitchFamily="34" charset="0"/>
              <a:buChar char="•"/>
            </a:pPr>
            <a:r>
              <a:rPr lang="fr-FR" sz="2000" dirty="0" smtClean="0"/>
              <a:t>Face </a:t>
            </a:r>
            <a:r>
              <a:rPr lang="fr-FR" sz="2000" dirty="0"/>
              <a:t>au risque de la standardisation, mettre en place </a:t>
            </a:r>
            <a:r>
              <a:rPr lang="fr-FR" sz="2000" b="1" dirty="0"/>
              <a:t>des dispositifs de gestion des droits </a:t>
            </a:r>
            <a:r>
              <a:rPr lang="fr-FR" sz="2000" b="1" dirty="0" smtClean="0"/>
              <a:t>souples </a:t>
            </a:r>
            <a:r>
              <a:rPr lang="fr-FR" sz="2000" b="1" dirty="0"/>
              <a:t>et </a:t>
            </a:r>
            <a:r>
              <a:rPr lang="fr-FR" sz="2000" b="1" dirty="0" smtClean="0"/>
              <a:t>ouverts</a:t>
            </a:r>
            <a:r>
              <a:rPr lang="fr-FR" sz="2000" dirty="0" smtClean="0"/>
              <a:t>, permettant </a:t>
            </a:r>
            <a:r>
              <a:rPr lang="fr-FR" sz="2000" dirty="0"/>
              <a:t>aux acteurs </a:t>
            </a:r>
            <a:r>
              <a:rPr lang="fr-FR" sz="2000" dirty="0" smtClean="0"/>
              <a:t>une </a:t>
            </a:r>
            <a:r>
              <a:rPr lang="fr-FR" sz="2000" dirty="0"/>
              <a:t>certaine marge de manœuvre pour prendre en compte les spécificités locales et leurs formes </a:t>
            </a:r>
            <a:r>
              <a:rPr lang="fr-FR" sz="2000" dirty="0" smtClean="0"/>
              <a:t>d’organisation</a:t>
            </a:r>
          </a:p>
          <a:p>
            <a:pPr marL="0" lvl="1" indent="0">
              <a:buNone/>
            </a:pPr>
            <a:endParaRPr lang="fr-FR" sz="2000" dirty="0" smtClean="0"/>
          </a:p>
          <a:p>
            <a:pPr marL="342900" lvl="1" indent="-342900">
              <a:buFont typeface="Arial" pitchFamily="34" charset="0"/>
              <a:buChar char="•"/>
            </a:pPr>
            <a:r>
              <a:rPr lang="fr-FR" sz="2000" b="1" dirty="0" smtClean="0"/>
              <a:t>Prendre au sérieux l’enjeu de dispositifs effectifs et fiables</a:t>
            </a:r>
            <a:r>
              <a:rPr lang="fr-FR" sz="2000" dirty="0" smtClean="0"/>
              <a:t>, et pour cela </a:t>
            </a:r>
            <a:r>
              <a:rPr lang="fr-FR" sz="2000" b="1" dirty="0" smtClean="0"/>
              <a:t>accompagner les apprentissages </a:t>
            </a:r>
            <a:r>
              <a:rPr lang="fr-FR" sz="2000" dirty="0" smtClean="0"/>
              <a:t>des acteurs impliqués dans la gestion foncière, adapter les procédures aux difficultés rencontrées</a:t>
            </a:r>
          </a:p>
          <a:p>
            <a:pPr marL="342900" lvl="1" indent="-342900">
              <a:buFont typeface="Arial" pitchFamily="34" charset="0"/>
              <a:buChar char="•"/>
            </a:pPr>
            <a:endParaRPr lang="fr-FR" altLang="fr-FR" sz="2000" dirty="0"/>
          </a:p>
          <a:p>
            <a:r>
              <a:rPr lang="fr-FR" altLang="fr-FR" sz="2000" dirty="0" smtClean="0"/>
              <a:t>Adopter </a:t>
            </a:r>
            <a:r>
              <a:rPr lang="fr-FR" altLang="fr-FR" sz="2000" b="1" dirty="0"/>
              <a:t>un principe de progressivité </a:t>
            </a:r>
            <a:r>
              <a:rPr lang="fr-FR" altLang="fr-FR" sz="2000" dirty="0"/>
              <a:t>dans l’extension </a:t>
            </a:r>
            <a:r>
              <a:rPr lang="fr-FR" altLang="fr-FR" sz="2000" dirty="0" smtClean="0"/>
              <a:t>des politiques, </a:t>
            </a:r>
            <a:r>
              <a:rPr lang="fr-FR" altLang="fr-FR" sz="2000" b="1" dirty="0"/>
              <a:t>documenter </a:t>
            </a:r>
            <a:r>
              <a:rPr lang="fr-FR" altLang="fr-FR" sz="2000" b="1" dirty="0" smtClean="0"/>
              <a:t>leur mise en œuvre </a:t>
            </a:r>
            <a:r>
              <a:rPr lang="fr-FR" altLang="fr-FR" sz="2000" dirty="0" smtClean="0"/>
              <a:t>(Observatoire)</a:t>
            </a:r>
          </a:p>
          <a:p>
            <a:pPr marL="0" indent="0">
              <a:buNone/>
            </a:pPr>
            <a:endParaRPr lang="fr-FR" altLang="fr-FR" dirty="0" smtClean="0"/>
          </a:p>
          <a:p>
            <a:endParaRPr lang="fr-FR" altLang="fr-FR" dirty="0"/>
          </a:p>
          <a:p>
            <a:endParaRPr lang="fr-FR" dirty="0"/>
          </a:p>
        </p:txBody>
      </p:sp>
    </p:spTree>
    <p:extLst>
      <p:ext uri="{BB962C8B-B14F-4D97-AF65-F5344CB8AC3E}">
        <p14:creationId xmlns:p14="http://schemas.microsoft.com/office/powerpoint/2010/main" val="801229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Une poursuite des travaux</a:t>
            </a:r>
            <a:endParaRPr lang="fr-FR" b="1" dirty="0"/>
          </a:p>
        </p:txBody>
      </p:sp>
      <p:sp>
        <p:nvSpPr>
          <p:cNvPr id="3" name="Espace réservé du contenu 2"/>
          <p:cNvSpPr>
            <a:spLocks noGrp="1"/>
          </p:cNvSpPr>
          <p:nvPr>
            <p:ph idx="1"/>
          </p:nvPr>
        </p:nvSpPr>
        <p:spPr>
          <a:xfrm>
            <a:off x="457200" y="1600200"/>
            <a:ext cx="7198042" cy="4525963"/>
          </a:xfrm>
        </p:spPr>
        <p:txBody>
          <a:bodyPr>
            <a:noAutofit/>
          </a:bodyPr>
          <a:lstStyle/>
          <a:p>
            <a:r>
              <a:rPr lang="fr-FR" sz="2000" dirty="0" smtClean="0"/>
              <a:t>Des </a:t>
            </a:r>
            <a:r>
              <a:rPr lang="fr-FR" sz="2000" dirty="0"/>
              <a:t>travaux complémentaires </a:t>
            </a:r>
            <a:r>
              <a:rPr lang="fr-FR" sz="2000" dirty="0" smtClean="0"/>
              <a:t>pour :</a:t>
            </a:r>
          </a:p>
          <a:p>
            <a:pPr lvl="1"/>
            <a:r>
              <a:rPr lang="fr-FR" sz="2000" dirty="0" smtClean="0"/>
              <a:t>Spécifier </a:t>
            </a:r>
            <a:r>
              <a:rPr lang="fr-FR" sz="2000" dirty="0"/>
              <a:t>les réponses à apporter </a:t>
            </a:r>
            <a:r>
              <a:rPr lang="fr-FR" sz="2000" b="1" dirty="0"/>
              <a:t>en fonction des milieux </a:t>
            </a:r>
            <a:r>
              <a:rPr lang="fr-FR" sz="2000" dirty="0"/>
              <a:t>(situations post-conflits, milieux urbains et péri-urbains, etc</a:t>
            </a:r>
            <a:r>
              <a:rPr lang="fr-FR" sz="2000" dirty="0" smtClean="0"/>
              <a:t>.)</a:t>
            </a:r>
          </a:p>
          <a:p>
            <a:pPr lvl="1"/>
            <a:r>
              <a:rPr lang="fr-FR" sz="2000" dirty="0" smtClean="0"/>
              <a:t>Préciser </a:t>
            </a:r>
            <a:r>
              <a:rPr lang="fr-FR" sz="2000" b="1" dirty="0"/>
              <a:t>le contenu possible d’approches alternatives et complémentaires à la formalisation des droits stricto sensu </a:t>
            </a:r>
            <a:r>
              <a:rPr lang="fr-FR" sz="2000" dirty="0"/>
              <a:t>(fiscalité foncière, sécurisation des droits collectifs et des biens communs, etc</a:t>
            </a:r>
            <a:r>
              <a:rPr lang="fr-FR" sz="2000" dirty="0" smtClean="0"/>
              <a:t>.)</a:t>
            </a:r>
          </a:p>
          <a:p>
            <a:pPr marL="457200" lvl="1" indent="0">
              <a:buNone/>
            </a:pPr>
            <a:endParaRPr lang="fr-FR" sz="2000" dirty="0" smtClean="0"/>
          </a:p>
          <a:p>
            <a:pPr marL="342900" lvl="1" indent="-342900">
              <a:buFont typeface="Arial" pitchFamily="34" charset="0"/>
              <a:buChar char="•"/>
            </a:pPr>
            <a:r>
              <a:rPr lang="fr-FR" sz="2000" dirty="0" smtClean="0"/>
              <a:t>La production de </a:t>
            </a:r>
            <a:r>
              <a:rPr lang="fr-FR" sz="2000" b="1" dirty="0" smtClean="0"/>
              <a:t>fiches pédagogiques </a:t>
            </a:r>
            <a:r>
              <a:rPr lang="fr-FR" sz="2000" dirty="0" smtClean="0"/>
              <a:t>pour rendre les conclusions de ces travaux accessibles à un large public</a:t>
            </a:r>
            <a:endParaRPr lang="fr-FR"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509120"/>
            <a:ext cx="1488758"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5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smtClean="0"/>
          </a:p>
          <a:p>
            <a:pPr marL="0" indent="0" algn="ctr">
              <a:buNone/>
            </a:pPr>
            <a:r>
              <a:rPr lang="fr-FR" sz="4400" b="1" dirty="0" smtClean="0"/>
              <a:t>Merci</a:t>
            </a:r>
            <a:endParaRPr lang="fr-FR" sz="4400" b="1" dirty="0"/>
          </a:p>
        </p:txBody>
      </p:sp>
    </p:spTree>
    <p:extLst>
      <p:ext uri="{BB962C8B-B14F-4D97-AF65-F5344CB8AC3E}">
        <p14:creationId xmlns:p14="http://schemas.microsoft.com/office/powerpoint/2010/main" val="1755687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384"/>
            <a:ext cx="8435280" cy="1296144"/>
          </a:xfrm>
        </p:spPr>
        <p:txBody>
          <a:bodyPr>
            <a:noAutofit/>
          </a:bodyPr>
          <a:lstStyle/>
          <a:p>
            <a:r>
              <a:rPr lang="fr-FR" sz="3200" b="1" dirty="0" smtClean="0"/>
              <a:t>Pourquoi une réflexion critique sur les politiques </a:t>
            </a:r>
            <a:br>
              <a:rPr lang="fr-FR" sz="3200" b="1" dirty="0" smtClean="0"/>
            </a:br>
            <a:r>
              <a:rPr lang="fr-FR" sz="3200" b="1" dirty="0" smtClean="0"/>
              <a:t>de formalisation des droits fonciers ?</a:t>
            </a:r>
            <a:endParaRPr lang="fr-FR" sz="3200" b="1" dirty="0"/>
          </a:p>
        </p:txBody>
      </p:sp>
      <p:sp>
        <p:nvSpPr>
          <p:cNvPr id="3" name="Espace réservé du contenu 2"/>
          <p:cNvSpPr>
            <a:spLocks noGrp="1"/>
          </p:cNvSpPr>
          <p:nvPr>
            <p:ph idx="1"/>
          </p:nvPr>
        </p:nvSpPr>
        <p:spPr>
          <a:xfrm>
            <a:off x="132459" y="1052736"/>
            <a:ext cx="9011541" cy="6120680"/>
          </a:xfrm>
        </p:spPr>
        <p:txBody>
          <a:bodyPr>
            <a:normAutofit fontScale="70000" lnSpcReduction="20000"/>
          </a:bodyPr>
          <a:lstStyle/>
          <a:p>
            <a:endParaRPr lang="fr-FR" sz="3800" dirty="0" smtClean="0"/>
          </a:p>
          <a:p>
            <a:r>
              <a:rPr lang="fr-FR" sz="3500" dirty="0" smtClean="0"/>
              <a:t>Une politique de formalisation des droits consiste à </a:t>
            </a:r>
            <a:r>
              <a:rPr lang="fr-FR" sz="3500" b="1" dirty="0" smtClean="0"/>
              <a:t>donner une forme écrite et juridique à des droits fonciers</a:t>
            </a:r>
            <a:r>
              <a:rPr lang="fr-FR" sz="3500" dirty="0" smtClean="0"/>
              <a:t> :</a:t>
            </a:r>
          </a:p>
          <a:p>
            <a:pPr lvl="1"/>
            <a:r>
              <a:rPr lang="fr-FR" sz="3100" dirty="0" smtClean="0"/>
              <a:t>Des politiques de type standard, basées sur la propriété privée et/ou individuelle</a:t>
            </a:r>
          </a:p>
          <a:p>
            <a:pPr lvl="1"/>
            <a:r>
              <a:rPr lang="fr-FR" sz="3100" dirty="0" smtClean="0"/>
              <a:t>Des politiques de type alternative, qui tentent de reconnaitre la diversité des droits existants et la pluralité des normes d’accès à la terre </a:t>
            </a:r>
          </a:p>
          <a:p>
            <a:r>
              <a:rPr lang="fr-FR" sz="3500" dirty="0" smtClean="0"/>
              <a:t>Formaliser les droits foncier est aujourd’hui présenté comme </a:t>
            </a:r>
            <a:r>
              <a:rPr lang="fr-FR" sz="3500" b="1" dirty="0" smtClean="0"/>
              <a:t>une évidence, un passage obligé, parfois une panacée</a:t>
            </a:r>
            <a:r>
              <a:rPr lang="fr-FR" sz="3500" dirty="0" smtClean="0"/>
              <a:t> pour :</a:t>
            </a:r>
          </a:p>
          <a:p>
            <a:pPr lvl="1"/>
            <a:r>
              <a:rPr lang="fr-FR" sz="3100" dirty="0" smtClean="0"/>
              <a:t>Accroitre l’investissement et promouvoir le développement économique</a:t>
            </a:r>
          </a:p>
          <a:p>
            <a:pPr lvl="1"/>
            <a:r>
              <a:rPr lang="fr-FR" sz="3100" dirty="0" smtClean="0"/>
              <a:t>Sécuriser les pauvres et assurer leur intégration</a:t>
            </a:r>
          </a:p>
          <a:p>
            <a:pPr lvl="1"/>
            <a:r>
              <a:rPr lang="fr-FR" sz="3100" dirty="0" smtClean="0"/>
              <a:t>Prévenir les conflits et garantir la paix sociale</a:t>
            </a:r>
          </a:p>
          <a:p>
            <a:pPr marL="457200" lvl="1" indent="0">
              <a:buNone/>
            </a:pPr>
            <a:endParaRPr lang="fr-FR" sz="3100" dirty="0" smtClean="0"/>
          </a:p>
          <a:p>
            <a:pPr marL="342900" lvl="1" indent="-342900">
              <a:buFont typeface="Arial" pitchFamily="34" charset="0"/>
              <a:buChar char="•"/>
            </a:pPr>
            <a:r>
              <a:rPr lang="fr-FR" sz="3500" dirty="0"/>
              <a:t>Pourtant, </a:t>
            </a:r>
            <a:r>
              <a:rPr lang="fr-FR" sz="3500" b="1" dirty="0"/>
              <a:t>le bilan des politiques de formalisation </a:t>
            </a:r>
            <a:r>
              <a:rPr lang="fr-FR" sz="3500" dirty="0"/>
              <a:t>est très mitigé, tant en milieu rural </a:t>
            </a:r>
            <a:r>
              <a:rPr lang="fr-FR" sz="3500" dirty="0" smtClean="0"/>
              <a:t>qu’urbain </a:t>
            </a:r>
            <a:endParaRPr lang="fr-FR" sz="3800" dirty="0" smtClean="0"/>
          </a:p>
          <a:p>
            <a:endParaRPr lang="fr-FR" sz="3800" dirty="0" smtClean="0"/>
          </a:p>
          <a:p>
            <a:endParaRPr lang="fr-FR" sz="1900" dirty="0"/>
          </a:p>
        </p:txBody>
      </p:sp>
    </p:spTree>
    <p:extLst>
      <p:ext uri="{BB962C8B-B14F-4D97-AF65-F5344CB8AC3E}">
        <p14:creationId xmlns:p14="http://schemas.microsoft.com/office/powerpoint/2010/main" val="409486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2459" y="1196752"/>
            <a:ext cx="9011541" cy="5661248"/>
          </a:xfrm>
        </p:spPr>
        <p:txBody>
          <a:bodyPr>
            <a:normAutofit fontScale="77500" lnSpcReduction="20000"/>
          </a:bodyPr>
          <a:lstStyle/>
          <a:p>
            <a:pPr marL="342900" lvl="1" indent="-342900">
              <a:buFont typeface="Arial" pitchFamily="34" charset="0"/>
              <a:buChar char="•"/>
            </a:pPr>
            <a:r>
              <a:rPr lang="fr-FR" sz="2600" b="1" dirty="0"/>
              <a:t>Pas </a:t>
            </a:r>
            <a:r>
              <a:rPr lang="fr-FR" sz="2600" b="1" dirty="0" smtClean="0"/>
              <a:t>une remise </a:t>
            </a:r>
            <a:r>
              <a:rPr lang="fr-FR" sz="2600" b="1" dirty="0"/>
              <a:t>en cause de la nécessité de construire des politiques foncières</a:t>
            </a:r>
            <a:r>
              <a:rPr lang="fr-FR" sz="2600" dirty="0"/>
              <a:t> : un des ressorts clef pour relever les défis sans précédents que rencontrent les pays. Le coût social de l’inaction en matière de foncier est difficilement mesurable, mais bien </a:t>
            </a:r>
            <a:r>
              <a:rPr lang="fr-FR" sz="2600" dirty="0" smtClean="0"/>
              <a:t>réel.</a:t>
            </a:r>
          </a:p>
          <a:p>
            <a:pPr marL="0" lvl="1" indent="0">
              <a:buNone/>
            </a:pPr>
            <a:endParaRPr lang="fr-FR" sz="2600" dirty="0"/>
          </a:p>
          <a:p>
            <a:pPr marL="342900" lvl="1" indent="-342900">
              <a:buFont typeface="Arial" pitchFamily="34" charset="0"/>
              <a:buChar char="•"/>
            </a:pPr>
            <a:r>
              <a:rPr lang="fr-FR" sz="2600" dirty="0" smtClean="0"/>
              <a:t>Mais faire </a:t>
            </a:r>
            <a:r>
              <a:rPr lang="fr-FR" sz="2600" dirty="0"/>
              <a:t>un bilan critique des politiques </a:t>
            </a:r>
            <a:r>
              <a:rPr lang="fr-FR" sz="2600" dirty="0" smtClean="0"/>
              <a:t>de formalisation passées </a:t>
            </a:r>
            <a:r>
              <a:rPr lang="fr-FR" sz="2600" dirty="0"/>
              <a:t>et en </a:t>
            </a:r>
            <a:r>
              <a:rPr lang="fr-FR" sz="2600" dirty="0" smtClean="0"/>
              <a:t>cours pour :</a:t>
            </a:r>
          </a:p>
          <a:p>
            <a:pPr marL="742950" lvl="2" indent="-342900"/>
            <a:r>
              <a:rPr lang="fr-FR" sz="2300" dirty="0" smtClean="0"/>
              <a:t>comprendre </a:t>
            </a:r>
            <a:r>
              <a:rPr lang="fr-FR" sz="2300" b="1" dirty="0" smtClean="0"/>
              <a:t>à quelles conditions </a:t>
            </a:r>
            <a:r>
              <a:rPr lang="fr-FR" sz="2300" dirty="0" smtClean="0"/>
              <a:t>elles peuvent être effectives, inclusives et durables</a:t>
            </a:r>
          </a:p>
          <a:p>
            <a:pPr marL="742950" lvl="2" indent="-342900"/>
            <a:r>
              <a:rPr lang="fr-FR" sz="2300" dirty="0" smtClean="0"/>
              <a:t>identifier </a:t>
            </a:r>
            <a:r>
              <a:rPr lang="fr-FR" sz="2300" b="1" dirty="0" smtClean="0"/>
              <a:t>des options complémentaires ou alternatives </a:t>
            </a:r>
            <a:r>
              <a:rPr lang="fr-FR" sz="2300" dirty="0" smtClean="0"/>
              <a:t>à la formalisation des droits</a:t>
            </a:r>
          </a:p>
          <a:p>
            <a:pPr marL="400050" lvl="2" indent="0">
              <a:buNone/>
            </a:pPr>
            <a:endParaRPr lang="fr-FR" sz="2300" dirty="0"/>
          </a:p>
          <a:p>
            <a:pPr marL="342900" lvl="1" indent="-342900">
              <a:buFont typeface="Arial" pitchFamily="34" charset="0"/>
              <a:buChar char="•"/>
            </a:pPr>
            <a:r>
              <a:rPr lang="fr-FR" sz="2600" dirty="0" smtClean="0"/>
              <a:t>Et donner ainsi </a:t>
            </a:r>
            <a:r>
              <a:rPr lang="fr-FR" sz="2600" b="1" dirty="0" smtClean="0"/>
              <a:t>des </a:t>
            </a:r>
            <a:r>
              <a:rPr lang="fr-FR" sz="2600" b="1" dirty="0"/>
              <a:t>repères aux acteurs des politiques foncières et </a:t>
            </a:r>
            <a:r>
              <a:rPr lang="fr-FR" sz="2600" b="1" dirty="0" smtClean="0"/>
              <a:t>à leurs partenaires</a:t>
            </a:r>
            <a:r>
              <a:rPr lang="fr-FR" sz="2600" dirty="0" smtClean="0"/>
              <a:t>, </a:t>
            </a:r>
            <a:r>
              <a:rPr lang="fr-FR" sz="2600" dirty="0"/>
              <a:t>pour dépasser les controverses et </a:t>
            </a:r>
            <a:r>
              <a:rPr lang="fr-FR" sz="2600" dirty="0" smtClean="0"/>
              <a:t>construire </a:t>
            </a:r>
            <a:r>
              <a:rPr lang="fr-FR" sz="2600" dirty="0"/>
              <a:t>des stratégies adaptées à chaque </a:t>
            </a:r>
            <a:r>
              <a:rPr lang="fr-FR" sz="2600" dirty="0" smtClean="0"/>
              <a:t>contexte.</a:t>
            </a:r>
          </a:p>
          <a:p>
            <a:pPr marL="0" lvl="1" indent="0">
              <a:buNone/>
            </a:pPr>
            <a:endParaRPr lang="fr-FR" sz="2600" dirty="0" smtClean="0"/>
          </a:p>
          <a:p>
            <a:pPr marL="342900" lvl="1" indent="-342900">
              <a:buFont typeface="Arial" pitchFamily="34" charset="0"/>
              <a:buChar char="•"/>
            </a:pPr>
            <a:r>
              <a:rPr lang="fr-FR" sz="2600" dirty="0" smtClean="0"/>
              <a:t>Un travail qui s’inscrit </a:t>
            </a:r>
            <a:r>
              <a:rPr lang="fr-FR" sz="2600" b="1" dirty="0" smtClean="0"/>
              <a:t>dans la continuité et vient compléter/enrichir </a:t>
            </a:r>
            <a:r>
              <a:rPr lang="fr-FR" sz="2600" dirty="0" smtClean="0"/>
              <a:t>les directives volontaires pour une gouvernance responsable des régimes fonciers du CSA et les lignes directrices sur les politiques foncières de l’Union Africaine.</a:t>
            </a:r>
          </a:p>
          <a:p>
            <a:pPr marL="342900" lvl="1" indent="-342900">
              <a:buFont typeface="Arial" pitchFamily="34" charset="0"/>
              <a:buChar char="•"/>
            </a:pPr>
            <a:endParaRPr lang="fr-FR" sz="2700" dirty="0"/>
          </a:p>
          <a:p>
            <a:pPr lvl="1"/>
            <a:endParaRPr lang="fr-FR" sz="3000" dirty="0" smtClean="0"/>
          </a:p>
          <a:p>
            <a:pPr marL="457200" lvl="1" indent="0">
              <a:buNone/>
            </a:pPr>
            <a:endParaRPr lang="fr-FR" sz="3000" dirty="0"/>
          </a:p>
          <a:p>
            <a:endParaRPr lang="fr-FR" sz="4200" dirty="0" smtClean="0"/>
          </a:p>
          <a:p>
            <a:pPr lvl="1"/>
            <a:endParaRPr lang="fr-FR" sz="3800" dirty="0" smtClean="0"/>
          </a:p>
          <a:p>
            <a:endParaRPr lang="fr-FR" sz="3800" dirty="0" smtClean="0"/>
          </a:p>
          <a:p>
            <a:endParaRPr lang="fr-FR" sz="1900" dirty="0"/>
          </a:p>
        </p:txBody>
      </p:sp>
      <p:sp>
        <p:nvSpPr>
          <p:cNvPr id="4" name="Titre 1"/>
          <p:cNvSpPr>
            <a:spLocks noGrp="1"/>
          </p:cNvSpPr>
          <p:nvPr>
            <p:ph type="title"/>
          </p:nvPr>
        </p:nvSpPr>
        <p:spPr>
          <a:xfrm>
            <a:off x="457200" y="-27384"/>
            <a:ext cx="8229600" cy="1143000"/>
          </a:xfrm>
        </p:spPr>
        <p:txBody>
          <a:bodyPr>
            <a:noAutofit/>
          </a:bodyPr>
          <a:lstStyle/>
          <a:p>
            <a:r>
              <a:rPr lang="fr-FR" sz="3200" b="1" dirty="0" smtClean="0"/>
              <a:t>Enjeux et objectifs de ce travail</a:t>
            </a:r>
            <a:endParaRPr lang="fr-FR" sz="3200" b="1" dirty="0"/>
          </a:p>
        </p:txBody>
      </p:sp>
    </p:spTree>
    <p:extLst>
      <p:ext uri="{BB962C8B-B14F-4D97-AF65-F5344CB8AC3E}">
        <p14:creationId xmlns:p14="http://schemas.microsoft.com/office/powerpoint/2010/main" val="895893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Comment et par qui a-t-il été mené ?</a:t>
            </a:r>
            <a:endParaRPr lang="fr-FR" sz="3200" b="1" dirty="0"/>
          </a:p>
        </p:txBody>
      </p:sp>
      <p:sp>
        <p:nvSpPr>
          <p:cNvPr id="3" name="Espace réservé du contenu 2"/>
          <p:cNvSpPr>
            <a:spLocks noGrp="1"/>
          </p:cNvSpPr>
          <p:nvPr>
            <p:ph idx="1"/>
          </p:nvPr>
        </p:nvSpPr>
        <p:spPr>
          <a:xfrm>
            <a:off x="457200" y="1600200"/>
            <a:ext cx="7715200" cy="4925144"/>
          </a:xfrm>
        </p:spPr>
        <p:txBody>
          <a:bodyPr>
            <a:normAutofit fontScale="70000" lnSpcReduction="20000"/>
          </a:bodyPr>
          <a:lstStyle/>
          <a:p>
            <a:r>
              <a:rPr lang="fr-FR" dirty="0" smtClean="0"/>
              <a:t>Une réflexion collective, engagée à la demande du MAEDI et de l’AFD qui a mobilisé </a:t>
            </a:r>
            <a:r>
              <a:rPr lang="fr-FR" b="1" dirty="0" smtClean="0"/>
              <a:t>l’ensemble des membres du Comité et de son réseau dans les pays .</a:t>
            </a:r>
          </a:p>
          <a:p>
            <a:pPr marL="0" indent="0">
              <a:buNone/>
            </a:pPr>
            <a:endParaRPr lang="fr-FR" b="1" dirty="0" smtClean="0"/>
          </a:p>
          <a:p>
            <a:r>
              <a:rPr lang="fr-FR" dirty="0" smtClean="0"/>
              <a:t>Un travail qui a démarré en 2012 et a alterné des moments d’étude de cas, d’échanges et de débat, et de synthèse.</a:t>
            </a:r>
          </a:p>
          <a:p>
            <a:pPr marL="0" indent="0">
              <a:buNone/>
            </a:pPr>
            <a:endParaRPr lang="fr-FR" dirty="0" smtClean="0"/>
          </a:p>
          <a:p>
            <a:r>
              <a:rPr lang="fr-FR" dirty="0" smtClean="0"/>
              <a:t>Un périmètre de réflexion relativement large qui englobait </a:t>
            </a:r>
            <a:r>
              <a:rPr lang="fr-FR" b="1" dirty="0"/>
              <a:t>l’ensemble des pays dits « du Sud » et leurs problématiques aussi bien rurales </a:t>
            </a:r>
            <a:r>
              <a:rPr lang="fr-FR" b="1" dirty="0" smtClean="0"/>
              <a:t>qu’urbaines</a:t>
            </a:r>
            <a:r>
              <a:rPr lang="fr-FR" dirty="0" smtClean="0"/>
              <a:t>, avec un focus sur les situations rurales et africaines.</a:t>
            </a:r>
          </a:p>
          <a:p>
            <a:pPr marL="0" indent="0">
              <a:buNone/>
            </a:pPr>
            <a:endParaRPr lang="fr-FR" dirty="0" smtClean="0"/>
          </a:p>
          <a:p>
            <a:r>
              <a:rPr lang="fr-FR" b="1" dirty="0" smtClean="0"/>
              <a:t>Un rapport final </a:t>
            </a:r>
            <a:r>
              <a:rPr lang="fr-FR" dirty="0" smtClean="0"/>
              <a:t>validé le 15 décembre 2014 à l’AFD en présence de plusieurs partenaires internationaux de la France, de trois délégations africaines (Madagascar, Mali et Sénégal), et </a:t>
            </a:r>
            <a:r>
              <a:rPr lang="fr-FR" dirty="0"/>
              <a:t>d’investisseurs et d’opérateurs </a:t>
            </a:r>
            <a:r>
              <a:rPr lang="fr-FR" dirty="0" smtClean="0"/>
              <a:t>privés.</a:t>
            </a:r>
            <a:endParaRPr lang="fr-FR"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02481" y="2300000"/>
            <a:ext cx="1411319" cy="93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2966959"/>
            <a:ext cx="1260824"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478890"/>
            <a:ext cx="872612" cy="124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9" y="5157192"/>
            <a:ext cx="878205" cy="124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mansion_a\Pictures\Documents\AuroreMansion\FONCIER\FSP\Réunion_Comité\Comité_technique\CR 2014\151214\Photos\DSC00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2909" y="5858561"/>
            <a:ext cx="1352398" cy="90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13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Principales conclusions </a:t>
            </a:r>
            <a:br>
              <a:rPr lang="fr-FR" sz="3200" b="1" dirty="0" smtClean="0"/>
            </a:br>
            <a:r>
              <a:rPr lang="fr-FR" sz="3200" b="1" dirty="0" smtClean="0"/>
              <a:t>et messages clefs</a:t>
            </a:r>
            <a:endParaRPr lang="fr-FR" sz="3200" b="1" dirty="0"/>
          </a:p>
        </p:txBody>
      </p:sp>
      <p:sp>
        <p:nvSpPr>
          <p:cNvPr id="3" name="Espace réservé du contenu 2"/>
          <p:cNvSpPr>
            <a:spLocks noGrp="1"/>
          </p:cNvSpPr>
          <p:nvPr>
            <p:ph idx="1"/>
          </p:nvPr>
        </p:nvSpPr>
        <p:spPr>
          <a:xfrm>
            <a:off x="611560" y="1628800"/>
            <a:ext cx="8229600" cy="5573216"/>
          </a:xfrm>
        </p:spPr>
        <p:txBody>
          <a:bodyPr>
            <a:normAutofit/>
          </a:bodyPr>
          <a:lstStyle/>
          <a:p>
            <a:pPr marL="342900" lvl="1" indent="-342900">
              <a:buFont typeface="Arial" pitchFamily="34" charset="0"/>
              <a:buChar char="•"/>
            </a:pPr>
            <a:r>
              <a:rPr lang="fr-FR" sz="2000" dirty="0" smtClean="0"/>
              <a:t>Les </a:t>
            </a:r>
            <a:r>
              <a:rPr lang="fr-FR" sz="2000" b="1" dirty="0"/>
              <a:t>démarches de type standard </a:t>
            </a:r>
            <a:r>
              <a:rPr lang="fr-FR" sz="2000" dirty="0"/>
              <a:t>(systématiques, massives, orientées sur la seule propriété </a:t>
            </a:r>
            <a:r>
              <a:rPr lang="fr-FR" sz="2000" dirty="0" smtClean="0"/>
              <a:t>privée/individuelle) </a:t>
            </a:r>
            <a:r>
              <a:rPr lang="fr-FR" sz="2000" dirty="0"/>
              <a:t>posent </a:t>
            </a:r>
            <a:r>
              <a:rPr lang="fr-FR" sz="2000" b="1" dirty="0" smtClean="0"/>
              <a:t>plusieurs problèmes majeurs :</a:t>
            </a:r>
            <a:endParaRPr lang="fr-FR" sz="2000" b="1" dirty="0"/>
          </a:p>
          <a:p>
            <a:pPr lvl="2">
              <a:spcAft>
                <a:spcPts val="600"/>
              </a:spcAft>
              <a:buFont typeface="Calibri" panose="020F0502020204030204" pitchFamily="34" charset="0"/>
              <a:buChar char="-"/>
            </a:pPr>
            <a:r>
              <a:rPr lang="fr-FR" sz="1800" dirty="0"/>
              <a:t>Elles </a:t>
            </a:r>
            <a:r>
              <a:rPr lang="fr-FR" sz="1800" b="1" dirty="0"/>
              <a:t>ne </a:t>
            </a:r>
            <a:r>
              <a:rPr lang="fr-FR" sz="1800" b="1" dirty="0" smtClean="0"/>
              <a:t>prennent pas en compte les droits collectifs </a:t>
            </a:r>
            <a:r>
              <a:rPr lang="fr-FR" sz="1800" dirty="0" smtClean="0"/>
              <a:t>et sont donc porteuses d’exclusion partout où l’appropriation </a:t>
            </a:r>
            <a:r>
              <a:rPr lang="fr-FR" sz="1800" dirty="0"/>
              <a:t>de la terre repose </a:t>
            </a:r>
            <a:r>
              <a:rPr lang="fr-FR" sz="1800" dirty="0" smtClean="0"/>
              <a:t>encore sur </a:t>
            </a:r>
            <a:r>
              <a:rPr lang="fr-FR" sz="1800" dirty="0"/>
              <a:t>un principe de patrimoine foncier </a:t>
            </a:r>
            <a:r>
              <a:rPr lang="fr-FR" sz="1800" dirty="0" smtClean="0"/>
              <a:t>familial ou des ressources communes</a:t>
            </a:r>
          </a:p>
          <a:p>
            <a:pPr lvl="2">
              <a:spcAft>
                <a:spcPts val="600"/>
              </a:spcAft>
              <a:buFont typeface="Calibri" panose="020F0502020204030204" pitchFamily="34" charset="0"/>
              <a:buChar char="-"/>
            </a:pPr>
            <a:r>
              <a:rPr lang="fr-FR" sz="1800" dirty="0" smtClean="0"/>
              <a:t>Les procédures d’accès sont </a:t>
            </a:r>
            <a:r>
              <a:rPr lang="fr-FR" sz="1800" b="1" dirty="0" smtClean="0"/>
              <a:t>souvent très complexes et coûteuses ,</a:t>
            </a:r>
            <a:r>
              <a:rPr lang="fr-FR" sz="1800" dirty="0" smtClean="0"/>
              <a:t> donc hors portée d’une majorité de population </a:t>
            </a:r>
          </a:p>
          <a:p>
            <a:pPr lvl="2">
              <a:spcAft>
                <a:spcPts val="600"/>
              </a:spcAft>
              <a:buFont typeface="Calibri" panose="020F0502020204030204" pitchFamily="34" charset="0"/>
              <a:buChar char="-"/>
            </a:pPr>
            <a:r>
              <a:rPr lang="fr-FR" sz="1800" dirty="0" smtClean="0"/>
              <a:t>L’administration </a:t>
            </a:r>
            <a:r>
              <a:rPr lang="fr-FR" sz="1800" dirty="0"/>
              <a:t>foncière n’a souvent </a:t>
            </a:r>
            <a:r>
              <a:rPr lang="fr-FR" sz="1800" b="1" dirty="0"/>
              <a:t>pas les capacités de les mettre en œuvre de manière transparente,</a:t>
            </a:r>
            <a:r>
              <a:rPr lang="fr-FR" sz="1800" dirty="0"/>
              <a:t> efficace et durable, </a:t>
            </a:r>
            <a:r>
              <a:rPr lang="fr-FR" sz="1800" b="1" dirty="0"/>
              <a:t>et </a:t>
            </a:r>
            <a:r>
              <a:rPr lang="fr-FR" sz="1800" b="1" dirty="0" smtClean="0"/>
              <a:t>d’assurer </a:t>
            </a:r>
            <a:r>
              <a:rPr lang="fr-FR" sz="1800" b="1" dirty="0"/>
              <a:t>une actualisation de l’information </a:t>
            </a:r>
            <a:r>
              <a:rPr lang="fr-FR" sz="1800" b="1" dirty="0" smtClean="0"/>
              <a:t>foncière</a:t>
            </a:r>
          </a:p>
          <a:p>
            <a:pPr lvl="2">
              <a:spcAft>
                <a:spcPts val="600"/>
              </a:spcAft>
              <a:buFont typeface="Calibri" panose="020F0502020204030204" pitchFamily="34" charset="0"/>
              <a:buChar char="-"/>
            </a:pPr>
            <a:r>
              <a:rPr lang="fr-FR" sz="1800" dirty="0" smtClean="0"/>
              <a:t>La demande des populations est faible, </a:t>
            </a:r>
            <a:r>
              <a:rPr lang="fr-FR" sz="1800" b="1" dirty="0" smtClean="0"/>
              <a:t>les mutations ne sont pas enregistrées et les systèmes d’information deviennent obsolètes</a:t>
            </a:r>
            <a:r>
              <a:rPr lang="fr-FR" sz="1800" dirty="0" smtClean="0"/>
              <a:t>, générant de nouvelles confusions. </a:t>
            </a:r>
            <a:endParaRPr lang="fr-FR" sz="1800" b="1" dirty="0"/>
          </a:p>
          <a:p>
            <a:pPr marL="342900" lvl="1" indent="-342900">
              <a:buFont typeface="Arial" pitchFamily="34" charset="0"/>
              <a:buChar char="•"/>
            </a:pPr>
            <a:endParaRPr lang="fr-FR" sz="2000" b="1" dirty="0"/>
          </a:p>
          <a:p>
            <a:pPr lvl="2">
              <a:spcAft>
                <a:spcPts val="600"/>
              </a:spcAft>
              <a:buFont typeface="Calibri" panose="020F0502020204030204" pitchFamily="34" charset="0"/>
              <a:buChar char="-"/>
            </a:pPr>
            <a:endParaRPr lang="fr-FR" sz="1800" dirty="0"/>
          </a:p>
          <a:p>
            <a:endParaRPr lang="fr-FR" dirty="0"/>
          </a:p>
        </p:txBody>
      </p:sp>
    </p:spTree>
    <p:extLst>
      <p:ext uri="{BB962C8B-B14F-4D97-AF65-F5344CB8AC3E}">
        <p14:creationId xmlns:p14="http://schemas.microsoft.com/office/powerpoint/2010/main" val="2764870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71400"/>
            <a:ext cx="8229600" cy="6840760"/>
          </a:xfrm>
        </p:spPr>
        <p:txBody>
          <a:bodyPr>
            <a:normAutofit/>
          </a:bodyPr>
          <a:lstStyle/>
          <a:p>
            <a:pPr marL="342900" lvl="1" indent="-342900">
              <a:buFont typeface="Arial" pitchFamily="34" charset="0"/>
              <a:buChar char="•"/>
              <a:defRPr/>
            </a:pPr>
            <a:endParaRPr lang="fr-FR" sz="2200" dirty="0" smtClean="0"/>
          </a:p>
          <a:p>
            <a:pPr marL="342900" lvl="1" indent="-342900">
              <a:buFont typeface="Arial" pitchFamily="34" charset="0"/>
              <a:buChar char="•"/>
              <a:defRPr/>
            </a:pPr>
            <a:endParaRPr lang="fr-FR" sz="2200" dirty="0" smtClean="0"/>
          </a:p>
          <a:p>
            <a:pPr marL="342900" lvl="1" indent="-342900">
              <a:buFont typeface="Arial" pitchFamily="34" charset="0"/>
              <a:buChar char="•"/>
              <a:defRPr/>
            </a:pPr>
            <a:endParaRPr lang="fr-FR" sz="2200" dirty="0" smtClean="0"/>
          </a:p>
          <a:p>
            <a:pPr marL="342900" lvl="1" indent="-342900">
              <a:buFont typeface="Arial" pitchFamily="34" charset="0"/>
              <a:buChar char="•"/>
              <a:defRPr/>
            </a:pPr>
            <a:endParaRPr lang="fr-FR" sz="2200" dirty="0" smtClean="0"/>
          </a:p>
          <a:p>
            <a:pPr marL="342900" lvl="1" indent="-342900">
              <a:buFont typeface="Arial" pitchFamily="34" charset="0"/>
              <a:buChar char="•"/>
              <a:defRPr/>
            </a:pPr>
            <a:r>
              <a:rPr lang="fr-FR" sz="2200" dirty="0" smtClean="0"/>
              <a:t>Les </a:t>
            </a:r>
            <a:r>
              <a:rPr lang="fr-FR" sz="2200" dirty="0"/>
              <a:t>démarches dites « alternatives » ont permis</a:t>
            </a:r>
            <a:r>
              <a:rPr lang="fr-FR" sz="2200" b="1" dirty="0"/>
              <a:t> des avancées indéniables </a:t>
            </a:r>
            <a:endParaRPr lang="fr-FR" sz="2200" dirty="0"/>
          </a:p>
          <a:p>
            <a:pPr lvl="1">
              <a:defRPr/>
            </a:pPr>
            <a:r>
              <a:rPr lang="fr-FR" sz="1800" dirty="0" smtClean="0"/>
              <a:t>Elles </a:t>
            </a:r>
            <a:r>
              <a:rPr lang="fr-FR" sz="1800" dirty="0"/>
              <a:t>promeuvent de </a:t>
            </a:r>
            <a:r>
              <a:rPr lang="fr-FR" sz="1800" b="1" dirty="0"/>
              <a:t>nouvelles catégories juridiques</a:t>
            </a:r>
            <a:r>
              <a:rPr lang="fr-FR" sz="1800" dirty="0"/>
              <a:t>, plus proches des représentations et des pratiques de la </a:t>
            </a:r>
            <a:r>
              <a:rPr lang="fr-FR" sz="1800" dirty="0" smtClean="0"/>
              <a:t>population, en particulier pour les </a:t>
            </a:r>
            <a:r>
              <a:rPr lang="fr-FR" sz="1800" b="1" dirty="0" smtClean="0"/>
              <a:t>ressources communes</a:t>
            </a:r>
            <a:endParaRPr lang="fr-FR" sz="1800" b="1" dirty="0"/>
          </a:p>
          <a:p>
            <a:pPr lvl="1">
              <a:defRPr/>
            </a:pPr>
            <a:r>
              <a:rPr lang="fr-FR" sz="1800" dirty="0"/>
              <a:t>Elles s’appuient sur </a:t>
            </a:r>
            <a:r>
              <a:rPr lang="fr-FR" sz="1800" b="1" dirty="0"/>
              <a:t>des technologies renouvelées</a:t>
            </a:r>
            <a:r>
              <a:rPr lang="fr-FR" sz="1800" dirty="0"/>
              <a:t>, parfois très sophistiquées, </a:t>
            </a:r>
            <a:r>
              <a:rPr lang="fr-FR" sz="1800" dirty="0" smtClean="0"/>
              <a:t>souvent simplifiées </a:t>
            </a:r>
            <a:r>
              <a:rPr lang="fr-FR" sz="1800" dirty="0"/>
              <a:t>(cartographie, système d’information, etc.), dont peuvent se saisir les acteurs dans leur diversité pour dialoguer, défendre leurs droits ou les </a:t>
            </a:r>
            <a:r>
              <a:rPr lang="fr-FR" sz="1800" dirty="0" smtClean="0"/>
              <a:t>gérer</a:t>
            </a:r>
          </a:p>
          <a:p>
            <a:pPr lvl="1">
              <a:defRPr/>
            </a:pPr>
            <a:r>
              <a:rPr lang="fr-FR" sz="1800" dirty="0" smtClean="0"/>
              <a:t>Elles créent </a:t>
            </a:r>
            <a:r>
              <a:rPr lang="fr-FR" sz="1800" b="1" dirty="0" smtClean="0"/>
              <a:t>de nouveaux dispositifs de régulation foncière dans </a:t>
            </a:r>
            <a:r>
              <a:rPr lang="fr-FR" sz="1800" b="1" dirty="0"/>
              <a:t>lesquels l’administration, les collectivités et les autorités coutumières sont amenés  à coopérer</a:t>
            </a:r>
          </a:p>
          <a:p>
            <a:pPr lvl="1">
              <a:defRPr/>
            </a:pPr>
            <a:r>
              <a:rPr lang="fr-FR" sz="1800" dirty="0" smtClean="0"/>
              <a:t>Les </a:t>
            </a:r>
            <a:r>
              <a:rPr lang="fr-FR" sz="1800" dirty="0"/>
              <a:t>démarches s’efforcent de mettre en place des dispositifs de formalisation </a:t>
            </a:r>
            <a:r>
              <a:rPr lang="fr-FR" sz="1800" b="1" dirty="0"/>
              <a:t>moins coûteux et plus accessibles </a:t>
            </a:r>
            <a:r>
              <a:rPr lang="fr-FR" sz="1800" dirty="0"/>
              <a:t>aux populations à la base. </a:t>
            </a:r>
          </a:p>
          <a:p>
            <a:endParaRPr lang="fr-FR" dirty="0"/>
          </a:p>
        </p:txBody>
      </p:sp>
    </p:spTree>
    <p:extLst>
      <p:ext uri="{BB962C8B-B14F-4D97-AF65-F5344CB8AC3E}">
        <p14:creationId xmlns:p14="http://schemas.microsoft.com/office/powerpoint/2010/main" val="405573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lstStyle/>
          <a:p>
            <a:pPr marL="342900" lvl="1" indent="-342900">
              <a:buFont typeface="Arial" pitchFamily="34" charset="0"/>
              <a:buChar char="•"/>
            </a:pPr>
            <a:r>
              <a:rPr lang="fr-FR" sz="2200" dirty="0" smtClean="0"/>
              <a:t>Mais des problèmes demeurent malgré tout </a:t>
            </a:r>
          </a:p>
          <a:p>
            <a:pPr lvl="1">
              <a:defRPr/>
            </a:pPr>
            <a:r>
              <a:rPr lang="fr-FR" sz="1800" dirty="0" smtClean="0"/>
              <a:t>Elles supposent </a:t>
            </a:r>
            <a:r>
              <a:rPr lang="fr-FR" sz="1800" b="1" dirty="0" smtClean="0"/>
              <a:t>de nouvelles compétences au niveau local </a:t>
            </a:r>
            <a:r>
              <a:rPr lang="fr-FR" sz="1800" dirty="0" smtClean="0"/>
              <a:t>qui ne sont pas toujours disponibles</a:t>
            </a:r>
          </a:p>
          <a:p>
            <a:pPr lvl="1">
              <a:defRPr/>
            </a:pPr>
            <a:r>
              <a:rPr lang="fr-FR" sz="1800" dirty="0" smtClean="0"/>
              <a:t>Certaines continuent d’avoir </a:t>
            </a:r>
            <a:r>
              <a:rPr lang="fr-FR" sz="1800" b="1" dirty="0" smtClean="0"/>
              <a:t>un biais « </a:t>
            </a:r>
            <a:r>
              <a:rPr lang="fr-FR" sz="1800" b="1" dirty="0" err="1" smtClean="0"/>
              <a:t>propriétariste</a:t>
            </a:r>
            <a:r>
              <a:rPr lang="fr-FR" sz="1800" b="1" dirty="0" smtClean="0"/>
              <a:t> » </a:t>
            </a:r>
            <a:r>
              <a:rPr lang="fr-FR" sz="1800" dirty="0" smtClean="0"/>
              <a:t>et se focalisent sur les seules parcelles agricoles</a:t>
            </a:r>
          </a:p>
          <a:p>
            <a:pPr lvl="1">
              <a:defRPr/>
            </a:pPr>
            <a:r>
              <a:rPr lang="fr-FR" sz="1800" b="1" dirty="0" smtClean="0"/>
              <a:t>La demande</a:t>
            </a:r>
            <a:r>
              <a:rPr lang="fr-FR" sz="1800" dirty="0" smtClean="0"/>
              <a:t> pour des certificats n’est pas toujours forte</a:t>
            </a:r>
          </a:p>
          <a:p>
            <a:pPr lvl="1">
              <a:defRPr/>
            </a:pPr>
            <a:r>
              <a:rPr lang="fr-FR" sz="1800" b="1" dirty="0" smtClean="0"/>
              <a:t>Leur coût demeure parfois encore trop élevé</a:t>
            </a:r>
            <a:r>
              <a:rPr lang="fr-FR" sz="1800" dirty="0" smtClean="0"/>
              <a:t> pour une partie importante des populations (environs 1000 euros pour un certificat en Côte d’Ivoire)</a:t>
            </a:r>
          </a:p>
          <a:p>
            <a:pPr lvl="1">
              <a:defRPr/>
            </a:pPr>
            <a:r>
              <a:rPr lang="fr-FR" sz="1800" dirty="0" smtClean="0"/>
              <a:t>L’enregistrement des mutations et </a:t>
            </a:r>
            <a:r>
              <a:rPr lang="fr-FR" sz="1800" b="1" dirty="0" smtClean="0"/>
              <a:t>l’actualisation</a:t>
            </a:r>
            <a:r>
              <a:rPr lang="fr-FR" sz="1800" dirty="0" smtClean="0"/>
              <a:t> de l’information foncière restent problématiques</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5616624"/>
          </a:xfrm>
        </p:spPr>
        <p:txBody>
          <a:bodyPr>
            <a:normAutofit lnSpcReduction="10000"/>
          </a:bodyPr>
          <a:lstStyle/>
          <a:p>
            <a:pPr marL="342900" lvl="1" indent="-342900">
              <a:buFont typeface="Arial" pitchFamily="34" charset="0"/>
              <a:buChar char="•"/>
            </a:pPr>
            <a:endParaRPr lang="fr-FR" sz="2000" dirty="0" smtClean="0"/>
          </a:p>
          <a:p>
            <a:pPr marL="342900" lvl="1" indent="-342900">
              <a:buFont typeface="Arial" pitchFamily="34" charset="0"/>
              <a:buChar char="•"/>
            </a:pPr>
            <a:r>
              <a:rPr lang="fr-FR" sz="2000" dirty="0" smtClean="0"/>
              <a:t>Il </a:t>
            </a:r>
            <a:r>
              <a:rPr lang="fr-FR" sz="2000" dirty="0"/>
              <a:t>n’y a </a:t>
            </a:r>
            <a:r>
              <a:rPr lang="fr-FR" sz="2000" b="1" dirty="0"/>
              <a:t>pas de lien mécanique </a:t>
            </a:r>
            <a:r>
              <a:rPr lang="fr-FR" sz="2000" b="1" dirty="0" smtClean="0"/>
              <a:t>entre :</a:t>
            </a:r>
            <a:endParaRPr lang="fr-FR" sz="2000" b="1" dirty="0"/>
          </a:p>
          <a:p>
            <a:pPr marL="1200150" lvl="3" indent="-342900">
              <a:buFont typeface="Calibri" panose="020F0502020204030204" pitchFamily="34" charset="0"/>
              <a:buChar char="-"/>
            </a:pPr>
            <a:r>
              <a:rPr lang="fr-FR" dirty="0"/>
              <a:t>Formalisation et sécurité des droits</a:t>
            </a:r>
          </a:p>
          <a:p>
            <a:pPr marL="1200150" lvl="3" indent="-342900">
              <a:buFont typeface="Calibri" panose="020F0502020204030204" pitchFamily="34" charset="0"/>
              <a:buChar char="-"/>
            </a:pPr>
            <a:r>
              <a:rPr lang="fr-FR" dirty="0"/>
              <a:t>Formalisation des droits et investissement  </a:t>
            </a:r>
          </a:p>
          <a:p>
            <a:pPr marL="1200150" lvl="3" indent="-342900">
              <a:buFont typeface="Calibri" panose="020F0502020204030204" pitchFamily="34" charset="0"/>
              <a:buChar char="-"/>
            </a:pPr>
            <a:r>
              <a:rPr lang="fr-FR" dirty="0"/>
              <a:t>Formalisation des droits et paix </a:t>
            </a:r>
            <a:r>
              <a:rPr lang="fr-FR" dirty="0" smtClean="0"/>
              <a:t>sociale</a:t>
            </a:r>
          </a:p>
          <a:p>
            <a:pPr marL="342900" lvl="1" indent="-342900">
              <a:buFont typeface="Arial" pitchFamily="34" charset="0"/>
              <a:buChar char="•"/>
            </a:pPr>
            <a:endParaRPr lang="fr-FR" sz="2000" dirty="0" smtClean="0"/>
          </a:p>
          <a:p>
            <a:pPr marL="342900" lvl="1" indent="-342900">
              <a:buFont typeface="Arial" pitchFamily="34" charset="0"/>
              <a:buChar char="•"/>
            </a:pPr>
            <a:r>
              <a:rPr lang="fr-FR" sz="2000" dirty="0" smtClean="0"/>
              <a:t>La </a:t>
            </a:r>
            <a:r>
              <a:rPr lang="fr-FR" sz="2000" dirty="0"/>
              <a:t>formalisation des droits </a:t>
            </a:r>
            <a:r>
              <a:rPr lang="fr-FR" sz="2000" b="1" dirty="0"/>
              <a:t>ne peut être considérée comme une panacée ayant par elle-même des </a:t>
            </a:r>
            <a:r>
              <a:rPr lang="fr-FR" sz="2000" b="1" dirty="0" smtClean="0"/>
              <a:t>vertus </a:t>
            </a:r>
            <a:r>
              <a:rPr lang="fr-FR" sz="2000" dirty="0" smtClean="0"/>
              <a:t>:  elle </a:t>
            </a:r>
            <a:r>
              <a:rPr lang="fr-FR" sz="2000" dirty="0"/>
              <a:t>peut inclure comme </a:t>
            </a:r>
            <a:r>
              <a:rPr lang="fr-FR" sz="2000" dirty="0" smtClean="0"/>
              <a:t>exclure, </a:t>
            </a:r>
            <a:r>
              <a:rPr lang="fr-FR" sz="2000" dirty="0"/>
              <a:t>elle peut contribuer à réduire les conflits ou les </a:t>
            </a:r>
            <a:r>
              <a:rPr lang="fr-FR" sz="2000" dirty="0" smtClean="0"/>
              <a:t>attiser.</a:t>
            </a:r>
            <a:endParaRPr lang="fr-FR" sz="2000" dirty="0"/>
          </a:p>
          <a:p>
            <a:pPr marL="342900" lvl="1" indent="-342900">
              <a:buFont typeface="Arial" pitchFamily="34" charset="0"/>
              <a:buChar char="•"/>
              <a:defRPr/>
            </a:pPr>
            <a:endParaRPr lang="fr-FR" sz="2000" dirty="0" smtClean="0"/>
          </a:p>
          <a:p>
            <a:pPr marL="342900" lvl="1" indent="-342900">
              <a:buFont typeface="Arial" pitchFamily="34" charset="0"/>
              <a:buChar char="•"/>
              <a:defRPr/>
            </a:pPr>
            <a:r>
              <a:rPr lang="fr-FR" sz="2000" dirty="0" smtClean="0"/>
              <a:t>Il </a:t>
            </a:r>
            <a:r>
              <a:rPr lang="fr-FR" sz="2000" dirty="0"/>
              <a:t>n’y a </a:t>
            </a:r>
            <a:r>
              <a:rPr lang="fr-FR" sz="2000" b="1" dirty="0"/>
              <a:t>pas de « recette » miracle ou de modèle reproductible </a:t>
            </a:r>
            <a:r>
              <a:rPr lang="fr-FR" sz="2000" dirty="0" smtClean="0"/>
              <a:t>partout : </a:t>
            </a:r>
            <a:r>
              <a:rPr lang="fr-FR" sz="2000" dirty="0"/>
              <a:t>l</a:t>
            </a:r>
            <a:r>
              <a:rPr lang="fr-FR" sz="2000" dirty="0" smtClean="0"/>
              <a:t>a </a:t>
            </a:r>
            <a:r>
              <a:rPr lang="fr-FR" sz="2000" dirty="0"/>
              <a:t>pertinence des politiques et de leurs modalités de mise en œuvre dépend des contextes et des choix de </a:t>
            </a:r>
            <a:r>
              <a:rPr lang="fr-FR" sz="2000" dirty="0" smtClean="0"/>
              <a:t>société</a:t>
            </a:r>
          </a:p>
          <a:p>
            <a:pPr marL="342900" lvl="1" indent="-342900">
              <a:buFont typeface="Arial" pitchFamily="34" charset="0"/>
              <a:buChar char="•"/>
              <a:defRPr/>
            </a:pPr>
            <a:endParaRPr lang="fr-FR" sz="2000" dirty="0" smtClean="0"/>
          </a:p>
          <a:p>
            <a:pPr marL="342900" lvl="1" indent="-342900">
              <a:buFont typeface="Arial" pitchFamily="34" charset="0"/>
              <a:buChar char="•"/>
              <a:defRPr/>
            </a:pPr>
            <a:r>
              <a:rPr lang="fr-FR" sz="2000" dirty="0" smtClean="0"/>
              <a:t>Réussir </a:t>
            </a:r>
            <a:r>
              <a:rPr lang="fr-FR" sz="2000" dirty="0"/>
              <a:t>une politique de formalisation effective suppose </a:t>
            </a:r>
            <a:r>
              <a:rPr lang="fr-FR" sz="2000" b="1" dirty="0"/>
              <a:t>un ensemble </a:t>
            </a:r>
            <a:r>
              <a:rPr lang="fr-FR" sz="2000" b="1" dirty="0" smtClean="0"/>
              <a:t>d’éléments à </a:t>
            </a:r>
            <a:r>
              <a:rPr lang="fr-FR" sz="2000" b="1" dirty="0"/>
              <a:t>la fois politique, institutionnels, techniques, </a:t>
            </a:r>
            <a:r>
              <a:rPr lang="fr-FR" sz="2000" b="1" dirty="0" smtClean="0"/>
              <a:t>financiers </a:t>
            </a:r>
            <a:r>
              <a:rPr lang="fr-FR" sz="2000" dirty="0" smtClean="0"/>
              <a:t>qui </a:t>
            </a:r>
            <a:r>
              <a:rPr lang="fr-FR" sz="2000" dirty="0"/>
              <a:t>ne sont pas donnés a priori et qu’il faut réunir.</a:t>
            </a:r>
          </a:p>
          <a:p>
            <a:pPr marL="342900" lvl="1" indent="-342900">
              <a:buFont typeface="Arial" pitchFamily="34" charset="0"/>
              <a:buChar char="•"/>
              <a:defRPr/>
            </a:pPr>
            <a:endParaRPr lang="fr-FR" sz="2200" dirty="0"/>
          </a:p>
          <a:p>
            <a:pPr marL="0" indent="0">
              <a:buNone/>
            </a:pPr>
            <a:endParaRPr lang="fr-FR" dirty="0"/>
          </a:p>
        </p:txBody>
      </p:sp>
      <p:sp>
        <p:nvSpPr>
          <p:cNvPr id="5" name="Titre 1"/>
          <p:cNvSpPr txBox="1">
            <a:spLocks/>
          </p:cNvSpPr>
          <p:nvPr/>
        </p:nvSpPr>
        <p:spPr>
          <a:xfrm>
            <a:off x="539552" y="26064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1" u="none" strike="noStrike" kern="1200" cap="none" spc="0" normalizeH="0" baseline="0" noProof="0" dirty="0" smtClean="0">
                <a:ln>
                  <a:noFill/>
                </a:ln>
                <a:solidFill>
                  <a:schemeClr val="tx1"/>
                </a:solidFill>
                <a:effectLst/>
                <a:uLnTx/>
                <a:uFillTx/>
                <a:latin typeface="+mj-lt"/>
                <a:ea typeface="+mj-ea"/>
                <a:cs typeface="+mj-cs"/>
              </a:rPr>
              <a:t>La formalisation des droits n’est</a:t>
            </a:r>
            <a:r>
              <a:rPr kumimoji="0" lang="fr-FR" sz="2800" b="1" i="1" u="none" strike="noStrike" kern="1200" cap="none" spc="0" normalizeH="0" noProof="0" dirty="0" smtClean="0">
                <a:ln>
                  <a:noFill/>
                </a:ln>
                <a:solidFill>
                  <a:schemeClr val="tx1"/>
                </a:solidFill>
                <a:effectLst/>
                <a:uLnTx/>
                <a:uFillTx/>
                <a:latin typeface="+mj-lt"/>
                <a:ea typeface="+mj-ea"/>
                <a:cs typeface="+mj-cs"/>
              </a:rPr>
              <a:t> pas une panacée</a:t>
            </a:r>
            <a:endParaRPr kumimoji="0" lang="fr-FR" sz="2800" b="1" i="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94134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688632"/>
          </a:xfrm>
        </p:spPr>
        <p:txBody>
          <a:bodyPr>
            <a:normAutofit/>
          </a:bodyPr>
          <a:lstStyle/>
          <a:p>
            <a:endParaRPr lang="fr-FR" sz="2000" b="1" dirty="0" smtClean="0"/>
          </a:p>
          <a:p>
            <a:pPr marL="342900" lvl="1" indent="-342900">
              <a:buFont typeface="Arial" pitchFamily="34" charset="0"/>
              <a:buChar char="•"/>
            </a:pPr>
            <a:endParaRPr lang="fr-FR" sz="2000" b="1" dirty="0" smtClean="0"/>
          </a:p>
          <a:p>
            <a:endParaRPr lang="fr-FR" sz="2000" b="1" dirty="0" smtClean="0"/>
          </a:p>
          <a:p>
            <a:r>
              <a:rPr lang="fr-FR" sz="2000" b="1" dirty="0" smtClean="0"/>
              <a:t>La </a:t>
            </a:r>
            <a:r>
              <a:rPr lang="fr-FR" sz="2000" b="1" dirty="0"/>
              <a:t>formalisation des droits n’est qu’une dimension des politiques foncières</a:t>
            </a:r>
            <a:r>
              <a:rPr lang="fr-FR" sz="2000" dirty="0"/>
              <a:t> : la régulation des investissements privés dans la terre, le traitement des inégalités en sont des dimensions essentielles, aux enjeux économiques et sociaux au moins aussi forts</a:t>
            </a:r>
            <a:r>
              <a:rPr lang="fr-FR" sz="2000" dirty="0" smtClean="0"/>
              <a:t>.</a:t>
            </a:r>
          </a:p>
          <a:p>
            <a:pPr marL="0" indent="0">
              <a:buNone/>
            </a:pPr>
            <a:r>
              <a:rPr lang="fr-FR" sz="2000" dirty="0" smtClean="0"/>
              <a:t> </a:t>
            </a:r>
          </a:p>
          <a:p>
            <a:r>
              <a:rPr lang="fr-FR" sz="2000" b="1" dirty="0" smtClean="0"/>
              <a:t>Les </a:t>
            </a:r>
            <a:r>
              <a:rPr lang="fr-FR" sz="2000" b="1" dirty="0"/>
              <a:t>leviers d’un développement </a:t>
            </a:r>
            <a:r>
              <a:rPr lang="fr-FR" sz="2000" b="1" dirty="0" smtClean="0"/>
              <a:t>économique des territoires ne </a:t>
            </a:r>
            <a:r>
              <a:rPr lang="fr-FR" sz="2000" b="1" dirty="0"/>
              <a:t>se limitent pas à la question de la sécurité foncière</a:t>
            </a:r>
            <a:r>
              <a:rPr lang="fr-FR" sz="2000" dirty="0"/>
              <a:t> : dans la plupart des cas, les problèmes sont d’abord dans l’environnement économique, les modalités d’insertion dans les marchés, les rapports de prix, l’accès aux intrants et aux technologies, etc. </a:t>
            </a:r>
            <a:endParaRPr lang="fr-FR" sz="2000" dirty="0" smtClean="0"/>
          </a:p>
          <a:p>
            <a:endParaRPr lang="fr-FR" sz="2000" dirty="0"/>
          </a:p>
        </p:txBody>
      </p:sp>
      <p:sp>
        <p:nvSpPr>
          <p:cNvPr id="4" name="Titre 1"/>
          <p:cNvSpPr txBox="1">
            <a:spLocks/>
          </p:cNvSpPr>
          <p:nvPr/>
        </p:nvSpPr>
        <p:spPr>
          <a:xfrm>
            <a:off x="539552" y="260648"/>
            <a:ext cx="8229600" cy="1143000"/>
          </a:xfrm>
          <a:prstGeom prst="rect">
            <a:avLst/>
          </a:prstGeom>
        </p:spPr>
        <p:txBody>
          <a:bodyPr vert="horz" lIns="91440" tIns="45720" rIns="91440" bIns="45720" rtlCol="0" anchor="ctr">
            <a:noAutofit/>
          </a:bodyPr>
          <a:lstStyle/>
          <a:p>
            <a:pPr marL="342900" lvl="1" indent="-342900" algn="ctr"/>
            <a:r>
              <a:rPr kumimoji="0" lang="fr-FR" sz="2800" b="1" i="1" u="none" strike="noStrike" kern="1200" cap="none" spc="0" normalizeH="0" baseline="0" noProof="0" dirty="0" smtClean="0">
                <a:ln>
                  <a:noFill/>
                </a:ln>
                <a:solidFill>
                  <a:schemeClr val="tx1"/>
                </a:solidFill>
                <a:effectLst/>
                <a:uLnTx/>
                <a:uFillTx/>
                <a:latin typeface="+mj-lt"/>
                <a:ea typeface="+mj-ea"/>
                <a:cs typeface="+mj-cs"/>
              </a:rPr>
              <a:t>La formalisation des droits </a:t>
            </a:r>
            <a:r>
              <a:rPr lang="fr-FR" sz="2800" b="1" i="1" dirty="0" smtClean="0"/>
              <a:t>n’est pas une fin en soi </a:t>
            </a:r>
          </a:p>
        </p:txBody>
      </p:sp>
    </p:spTree>
    <p:extLst>
      <p:ext uri="{BB962C8B-B14F-4D97-AF65-F5344CB8AC3E}">
        <p14:creationId xmlns:p14="http://schemas.microsoft.com/office/powerpoint/2010/main" val="3569831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2408</TotalTime>
  <Words>1165</Words>
  <Application>Microsoft Office PowerPoint</Application>
  <PresentationFormat>Affichage à l'écran (4:3)</PresentationFormat>
  <Paragraphs>127</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19_Thème Office</vt:lpstr>
      <vt:lpstr> La formalisation des droits  sur la terre dans les pays du Sud  Dépasser les controverses  et alimenter les stratégies  </vt:lpstr>
      <vt:lpstr>Pourquoi une réflexion critique sur les politiques  de formalisation des droits fonciers ?</vt:lpstr>
      <vt:lpstr>Enjeux et objectifs de ce travail</vt:lpstr>
      <vt:lpstr>Comment et par qui a-t-il été mené ?</vt:lpstr>
      <vt:lpstr>Principales conclusions  et messages clefs</vt:lpstr>
      <vt:lpstr>Présentation PowerPoint</vt:lpstr>
      <vt:lpstr> </vt:lpstr>
      <vt:lpstr>Présentation PowerPoint</vt:lpstr>
      <vt:lpstr>Présentation PowerPoint</vt:lpstr>
      <vt:lpstr>La formalisation des droits est un choix politique fort  </vt:lpstr>
      <vt:lpstr>6 éléments clés à réunir</vt:lpstr>
      <vt:lpstr>Quelques pistes pour y parvenir</vt:lpstr>
      <vt:lpstr>  </vt:lpstr>
      <vt:lpstr>Une poursuite des travaux</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Amel BENKAHLA</dc:creator>
  <cp:lastModifiedBy>Amel BENKAHLA</cp:lastModifiedBy>
  <cp:revision>177</cp:revision>
  <cp:lastPrinted>2015-02-06T09:51:12Z</cp:lastPrinted>
  <dcterms:created xsi:type="dcterms:W3CDTF">2013-11-28T13:05:54Z</dcterms:created>
  <dcterms:modified xsi:type="dcterms:W3CDTF">2015-02-23T10:52:36Z</dcterms:modified>
</cp:coreProperties>
</file>